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6" r:id="rId3"/>
    <p:sldId id="258" r:id="rId4"/>
    <p:sldId id="259" r:id="rId5"/>
    <p:sldId id="260" r:id="rId6"/>
    <p:sldId id="261" r:id="rId7"/>
    <p:sldId id="262" r:id="rId8"/>
    <p:sldId id="268" r:id="rId9"/>
    <p:sldId id="269" r:id="rId10"/>
    <p:sldId id="270" r:id="rId11"/>
    <p:sldId id="271" r:id="rId12"/>
    <p:sldId id="263" r:id="rId13"/>
    <p:sldId id="264" r:id="rId14"/>
    <p:sldId id="265" r:id="rId15"/>
    <p:sldId id="267" r:id="rId1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582"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7DCB4-2C02-4BC0-83D5-37357A09DA75}" type="datetimeFigureOut">
              <a:rPr lang="es-AR" smtClean="0"/>
              <a:t>06/11/2020</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0418B-5AE2-42B0-BF21-8AF185CF7257}" type="slidenum">
              <a:rPr lang="es-AR" smtClean="0"/>
              <a:t>‹Nº›</a:t>
            </a:fld>
            <a:endParaRPr lang="es-AR"/>
          </a:p>
        </p:txBody>
      </p:sp>
    </p:spTree>
    <p:extLst>
      <p:ext uri="{BB962C8B-B14F-4D97-AF65-F5344CB8AC3E}">
        <p14:creationId xmlns:p14="http://schemas.microsoft.com/office/powerpoint/2010/main" val="159741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DB90418B-5AE2-42B0-BF21-8AF185CF7257}" type="slidenum">
              <a:rPr lang="es-AR" smtClean="0"/>
              <a:t>10</a:t>
            </a:fld>
            <a:endParaRPr lang="es-AR"/>
          </a:p>
        </p:txBody>
      </p:sp>
    </p:spTree>
    <p:extLst>
      <p:ext uri="{BB962C8B-B14F-4D97-AF65-F5344CB8AC3E}">
        <p14:creationId xmlns:p14="http://schemas.microsoft.com/office/powerpoint/2010/main" val="1377141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2" name="1 Marcador de pie de página"/>
          <p:cNvSpPr>
            <a:spLocks noGrp="1"/>
          </p:cNvSpPr>
          <p:nvPr>
            <p:ph type="ftr" sz="quarter" idx="11"/>
          </p:nvPr>
        </p:nvSpPr>
        <p:spPr/>
        <p:txBody>
          <a:bodyPr/>
          <a:lstStyle/>
          <a:p>
            <a:endParaRPr lang="es-AR"/>
          </a:p>
        </p:txBody>
      </p:sp>
      <p:sp>
        <p:nvSpPr>
          <p:cNvPr id="15" name="14 Marcador de número de diapositiva"/>
          <p:cNvSpPr>
            <a:spLocks noGrp="1"/>
          </p:cNvSpPr>
          <p:nvPr>
            <p:ph type="sldNum" sz="quarter" idx="12"/>
          </p:nvPr>
        </p:nvSpPr>
        <p:spPr>
          <a:xfrm>
            <a:off x="8229600" y="6473952"/>
            <a:ext cx="758952" cy="246888"/>
          </a:xfrm>
        </p:spPr>
        <p:txBody>
          <a:bodyPr/>
          <a:lstStyle/>
          <a:p>
            <a:fld id="{42CD4321-41D7-43C1-8F3F-EA1E2B5F03E9}"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19" name="18 Marcador de pie de página"/>
          <p:cNvSpPr>
            <a:spLocks noGrp="1"/>
          </p:cNvSpPr>
          <p:nvPr>
            <p:ph type="ftr" sz="quarter" idx="11"/>
          </p:nvPr>
        </p:nvSpPr>
        <p:spPr>
          <a:xfrm>
            <a:off x="3581400" y="76200"/>
            <a:ext cx="2895600" cy="288925"/>
          </a:xfrm>
        </p:spPr>
        <p:txBody>
          <a:bodyPr/>
          <a:lstStyle/>
          <a:p>
            <a:endParaRPr lang="es-AR"/>
          </a:p>
        </p:txBody>
      </p:sp>
      <p:sp>
        <p:nvSpPr>
          <p:cNvPr id="16" name="15 Marcador de número de diapositiva"/>
          <p:cNvSpPr>
            <a:spLocks noGrp="1"/>
          </p:cNvSpPr>
          <p:nvPr>
            <p:ph type="sldNum" sz="quarter" idx="12"/>
          </p:nvPr>
        </p:nvSpPr>
        <p:spPr>
          <a:xfrm>
            <a:off x="8229600" y="6473952"/>
            <a:ext cx="758952" cy="246888"/>
          </a:xfrm>
        </p:spPr>
        <p:txBody>
          <a:bodyPr/>
          <a:lstStyle/>
          <a:p>
            <a:fld id="{42CD4321-41D7-43C1-8F3F-EA1E2B5F03E9}"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11" name="10 Marcador de pie de página"/>
          <p:cNvSpPr>
            <a:spLocks noGrp="1"/>
          </p:cNvSpPr>
          <p:nvPr>
            <p:ph type="ftr" sz="quarter" idx="11"/>
          </p:nvPr>
        </p:nvSpPr>
        <p:spPr/>
        <p:txBody>
          <a:bodyPr/>
          <a:lstStyle/>
          <a:p>
            <a:endParaRPr lang="es-AR"/>
          </a:p>
        </p:txBody>
      </p:sp>
      <p:sp>
        <p:nvSpPr>
          <p:cNvPr id="16" name="15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10" name="9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a:xfrm>
            <a:off x="8229600" y="6477000"/>
            <a:ext cx="762000" cy="246888"/>
          </a:xfrm>
        </p:spPr>
        <p:txBody>
          <a:bodyPr/>
          <a:lstStyle/>
          <a:p>
            <a:fld id="{42CD4321-41D7-43C1-8F3F-EA1E2B5F03E9}" type="slidenum">
              <a:rPr lang="es-AR" smtClean="0"/>
              <a:t>‹Nº›</a:t>
            </a:fld>
            <a:endParaRPr lang="es-AR"/>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21" name="20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24" name="23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29" name="28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FA880DFF-B971-46D9-9F81-25A9FC9181DF}" type="datetimeFigureOut">
              <a:rPr lang="es-AR" smtClean="0"/>
              <a:t>06/11/2020</a:t>
            </a:fld>
            <a:endParaRPr lang="es-AR"/>
          </a:p>
        </p:txBody>
      </p:sp>
      <p:sp>
        <p:nvSpPr>
          <p:cNvPr id="5" name="4 Marcador de pie de página"/>
          <p:cNvSpPr>
            <a:spLocks noGrp="1"/>
          </p:cNvSpPr>
          <p:nvPr>
            <p:ph type="ftr" sz="quarter" idx="11"/>
          </p:nvPr>
        </p:nvSpPr>
        <p:spPr/>
        <p:txBody>
          <a:bodyPr/>
          <a:lstStyle/>
          <a:p>
            <a:endParaRPr lang="es-AR"/>
          </a:p>
        </p:txBody>
      </p:sp>
      <p:sp>
        <p:nvSpPr>
          <p:cNvPr id="31" name="30 Marcador de número de diapositiva"/>
          <p:cNvSpPr>
            <a:spLocks noGrp="1"/>
          </p:cNvSpPr>
          <p:nvPr>
            <p:ph type="sldNum" sz="quarter" idx="12"/>
          </p:nvPr>
        </p:nvSpPr>
        <p:spPr/>
        <p:txBody>
          <a:bodyPr/>
          <a:lstStyle/>
          <a:p>
            <a:fld id="{42CD4321-41D7-43C1-8F3F-EA1E2B5F03E9}" type="slidenum">
              <a:rPr lang="es-AR" smtClean="0"/>
              <a:t>‹Nº›</a:t>
            </a:fld>
            <a:endParaRPr lang="es-AR"/>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A880DFF-B971-46D9-9F81-25A9FC9181DF}" type="datetimeFigureOut">
              <a:rPr lang="es-AR" smtClean="0"/>
              <a:t>06/11/2020</a:t>
            </a:fld>
            <a:endParaRPr lang="es-AR"/>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AR"/>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2CD4321-41D7-43C1-8F3F-EA1E2B5F03E9}" type="slidenum">
              <a:rPr lang="es-AR" smtClean="0"/>
              <a:t>‹Nº›</a:t>
            </a:fld>
            <a:endParaRPr lang="es-AR"/>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755576" y="1700808"/>
            <a:ext cx="7698656" cy="2355850"/>
          </a:xfrm>
          <a:effectLst/>
        </p:spPr>
        <p:txBody>
          <a:bodyPr>
            <a:noAutofit/>
          </a:bodyPr>
          <a:lstStyle/>
          <a:p>
            <a:pPr algn="ctr"/>
            <a:r>
              <a:rPr lang="es-AR" sz="4800" b="1" u="sng" dirty="0" smtClean="0">
                <a:latin typeface="Times New Roman" panose="02020603050405020304" pitchFamily="18" charset="0"/>
                <a:cs typeface="Times New Roman" panose="02020603050405020304" pitchFamily="18" charset="0"/>
              </a:rPr>
              <a:t>Objetos relacionados con la historia </a:t>
            </a:r>
            <a:r>
              <a:rPr lang="es-AR" sz="4800" b="1" u="sng" dirty="0">
                <a:latin typeface="Times New Roman" panose="02020603050405020304" pitchFamily="18" charset="0"/>
                <a:cs typeface="Times New Roman" panose="02020603050405020304" pitchFamily="18" charset="0"/>
              </a:rPr>
              <a:t>argentina</a:t>
            </a:r>
            <a:r>
              <a:rPr lang="es-AR" sz="4800" b="1" u="sng" dirty="0" smtClean="0">
                <a:latin typeface="Times New Roman" panose="02020603050405020304" pitchFamily="18" charset="0"/>
                <a:cs typeface="Times New Roman" panose="02020603050405020304" pitchFamily="18" charset="0"/>
              </a:rPr>
              <a:t> del siglo XX</a:t>
            </a:r>
            <a:endParaRPr lang="es-AR" sz="4800" b="1" u="sng" dirty="0">
              <a:latin typeface="Times New Roman" panose="02020603050405020304" pitchFamily="18" charset="0"/>
              <a:cs typeface="Times New Roman" panose="02020603050405020304" pitchFamily="18" charset="0"/>
            </a:endParaRPr>
          </a:p>
        </p:txBody>
      </p:sp>
      <p:sp>
        <p:nvSpPr>
          <p:cNvPr id="3" name="2 Subtítulo"/>
          <p:cNvSpPr>
            <a:spLocks noGrp="1"/>
          </p:cNvSpPr>
          <p:nvPr>
            <p:ph type="subTitle" idx="4294967295"/>
          </p:nvPr>
        </p:nvSpPr>
        <p:spPr>
          <a:xfrm>
            <a:off x="179512" y="5085184"/>
            <a:ext cx="3633787" cy="1584176"/>
          </a:xfrm>
        </p:spPr>
        <p:txBody>
          <a:bodyPr>
            <a:normAutofit fontScale="25000" lnSpcReduction="20000"/>
          </a:bodyPr>
          <a:lstStyle/>
          <a:p>
            <a:pPr marL="0" indent="0">
              <a:buNone/>
            </a:pPr>
            <a:r>
              <a:rPr lang="es-AR" sz="8000" dirty="0" smtClean="0">
                <a:latin typeface="Times New Roman" panose="02020603050405020304" pitchFamily="18" charset="0"/>
                <a:cs typeface="Times New Roman" panose="02020603050405020304" pitchFamily="18" charset="0"/>
              </a:rPr>
              <a:t>Bianco, Maite</a:t>
            </a:r>
          </a:p>
          <a:p>
            <a:pPr marL="0" indent="0">
              <a:buNone/>
            </a:pPr>
            <a:r>
              <a:rPr lang="es-AR" sz="8000" dirty="0" smtClean="0">
                <a:latin typeface="Times New Roman" panose="02020603050405020304" pitchFamily="18" charset="0"/>
                <a:cs typeface="Times New Roman" panose="02020603050405020304" pitchFamily="18" charset="0"/>
              </a:rPr>
              <a:t>Facchin, Franco</a:t>
            </a:r>
          </a:p>
          <a:p>
            <a:pPr marL="0" indent="0">
              <a:buNone/>
            </a:pPr>
            <a:r>
              <a:rPr lang="es-AR" sz="8000" dirty="0" smtClean="0">
                <a:latin typeface="Times New Roman" panose="02020603050405020304" pitchFamily="18" charset="0"/>
                <a:cs typeface="Times New Roman" panose="02020603050405020304" pitchFamily="18" charset="0"/>
              </a:rPr>
              <a:t>Historia </a:t>
            </a:r>
          </a:p>
          <a:p>
            <a:pPr marL="0" indent="0">
              <a:buNone/>
            </a:pPr>
            <a:r>
              <a:rPr lang="es-AR" sz="8000" dirty="0" smtClean="0">
                <a:latin typeface="Times New Roman" panose="02020603050405020304" pitchFamily="18" charset="0"/>
                <a:cs typeface="Times New Roman" panose="02020603050405020304" pitchFamily="18" charset="0"/>
              </a:rPr>
              <a:t>Böhl, Diego </a:t>
            </a:r>
          </a:p>
          <a:p>
            <a:pPr marL="0" indent="0">
              <a:buNone/>
            </a:pPr>
            <a:r>
              <a:rPr lang="es-AR" sz="8000" dirty="0" smtClean="0">
                <a:latin typeface="Times New Roman" panose="02020603050405020304" pitchFamily="18" charset="0"/>
                <a:cs typeface="Times New Roman" panose="02020603050405020304" pitchFamily="18" charset="0"/>
              </a:rPr>
              <a:t>Instituto Ceferino Namuncurá </a:t>
            </a:r>
          </a:p>
          <a:p>
            <a:pPr algn="ctr"/>
            <a:r>
              <a:rPr lang="es-AR" dirty="0" smtClean="0"/>
              <a:t> </a:t>
            </a:r>
            <a:endParaRPr lang="es-A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dirty="0" smtClean="0">
                <a:latin typeface="Times New Roman" panose="02020603050405020304" pitchFamily="18" charset="0"/>
                <a:cs typeface="Times New Roman" panose="02020603050405020304" pitchFamily="18" charset="0"/>
              </a:rPr>
              <a:t>Primera transmisión</a:t>
            </a:r>
            <a:endParaRPr lang="es-AR" sz="40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425180" y="1282446"/>
            <a:ext cx="7956376" cy="1569660"/>
          </a:xfrm>
          <a:prstGeom prst="rect">
            <a:avLst/>
          </a:prstGeom>
          <a:noFill/>
        </p:spPr>
        <p:txBody>
          <a:bodyPr wrap="square" rtlCol="0">
            <a:spAutoFit/>
          </a:bodyPr>
          <a:lstStyle/>
          <a:p>
            <a:pPr algn="just"/>
            <a:r>
              <a:rPr lang="es-AR" sz="3200" dirty="0">
                <a:latin typeface="Times New Roman" panose="02020603050405020304" pitchFamily="18" charset="0"/>
                <a:cs typeface="Times New Roman" panose="02020603050405020304" pitchFamily="18" charset="0"/>
              </a:rPr>
              <a:t>El 17 de octubre de 1951 paso a la historia con el primer discurso trasmitido por la televisión argentina, el cual dio Evita Perón </a:t>
            </a:r>
            <a:r>
              <a:rPr lang="es-AR" sz="3200" dirty="0" smtClean="0">
                <a:latin typeface="Times New Roman" panose="02020603050405020304" pitchFamily="18" charset="0"/>
                <a:cs typeface="Times New Roman" panose="02020603050405020304" pitchFamily="18" charset="0"/>
              </a:rPr>
              <a:t>ya que ella</a:t>
            </a:r>
            <a:endParaRPr lang="es-AR" sz="32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rotWithShape="1">
          <a:blip r:embed="rId3"/>
          <a:srcRect l="18170" r="39663"/>
          <a:stretch/>
        </p:blipFill>
        <p:spPr>
          <a:xfrm>
            <a:off x="5804734" y="2852106"/>
            <a:ext cx="2880320" cy="3840427"/>
          </a:xfrm>
          <a:prstGeom prst="rect">
            <a:avLst/>
          </a:prstGeom>
        </p:spPr>
      </p:pic>
      <p:sp>
        <p:nvSpPr>
          <p:cNvPr id="5" name="CuadroTexto 4"/>
          <p:cNvSpPr txBox="1"/>
          <p:nvPr/>
        </p:nvSpPr>
        <p:spPr>
          <a:xfrm>
            <a:off x="402732" y="2830774"/>
            <a:ext cx="5098504" cy="3046988"/>
          </a:xfrm>
          <a:prstGeom prst="rect">
            <a:avLst/>
          </a:prstGeom>
          <a:noFill/>
        </p:spPr>
        <p:txBody>
          <a:bodyPr wrap="square" rtlCol="0">
            <a:spAutoFit/>
          </a:bodyPr>
          <a:lstStyle/>
          <a:p>
            <a:pPr lvl="0" algn="just"/>
            <a:r>
              <a:rPr lang="es-AR" sz="3200" dirty="0">
                <a:solidFill>
                  <a:prstClr val="black"/>
                </a:solidFill>
                <a:latin typeface="Times New Roman" panose="02020603050405020304" pitchFamily="18" charset="0"/>
                <a:cs typeface="Times New Roman" panose="02020603050405020304" pitchFamily="18" charset="0"/>
              </a:rPr>
              <a:t>estaba muy emocionada con esta nueva incorporación al país; el discurso se realizó en aquella fecha, debido que era el “Día de la Lealtad Peronista”.</a:t>
            </a:r>
          </a:p>
        </p:txBody>
      </p:sp>
    </p:spTree>
    <p:extLst>
      <p:ext uri="{BB962C8B-B14F-4D97-AF65-F5344CB8AC3E}">
        <p14:creationId xmlns:p14="http://schemas.microsoft.com/office/powerpoint/2010/main" val="4165594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536" y="476672"/>
            <a:ext cx="8352928" cy="5786199"/>
          </a:xfrm>
          <a:prstGeom prst="rect">
            <a:avLst/>
          </a:prstGeom>
          <a:noFill/>
        </p:spPr>
        <p:txBody>
          <a:bodyPr wrap="square" rtlCol="0">
            <a:spAutoFit/>
          </a:bodyPr>
          <a:lstStyle/>
          <a:p>
            <a:pPr algn="just"/>
            <a:endParaRPr lang="es-AR" dirty="0"/>
          </a:p>
          <a:p>
            <a:pPr algn="just"/>
            <a:r>
              <a:rPr lang="es-AR" sz="3200" dirty="0">
                <a:latin typeface="Times New Roman" panose="02020603050405020304" pitchFamily="18" charset="0"/>
                <a:cs typeface="Times New Roman" panose="02020603050405020304" pitchFamily="18" charset="0"/>
              </a:rPr>
              <a:t>La incorporación de la televisión al país ayudo mucho en su carrera política a Perón, debido a que una de las muchas cosas que él decía era que quería lograr una “Nueva Argentina”. Este nuevo equipo le dio un gran giro a la vida de los argentinos. Al principio de su llegada a muchas personas no les gustaba la televisión y mucho menos a sus oponentes políticos, quienes cuando asumieran, luego del año 1957 como presidentes, censurarían a los medios de comunicación y prohibirían que se hable de Perón. </a:t>
            </a:r>
          </a:p>
        </p:txBody>
      </p:sp>
    </p:spTree>
    <p:extLst>
      <p:ext uri="{BB962C8B-B14F-4D97-AF65-F5344CB8AC3E}">
        <p14:creationId xmlns:p14="http://schemas.microsoft.com/office/powerpoint/2010/main" val="533763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60846" y="908720"/>
            <a:ext cx="3250704" cy="883568"/>
          </a:xfrm>
        </p:spPr>
        <p:txBody>
          <a:bodyPr>
            <a:normAutofit fontScale="90000"/>
          </a:bodyPr>
          <a:lstStyle/>
          <a:p>
            <a:r>
              <a:rPr lang="es-AR" sz="4000" b="1" u="sng" dirty="0" smtClean="0">
                <a:latin typeface="Times New Roman" panose="02020603050405020304" pitchFamily="18" charset="0"/>
                <a:cs typeface="Times New Roman" panose="02020603050405020304" pitchFamily="18" charset="0"/>
              </a:rPr>
              <a:t>Colectivo</a:t>
            </a:r>
            <a:r>
              <a:rPr lang="es-AR" b="1" u="sng" dirty="0" smtClean="0"/>
              <a:t> </a:t>
            </a:r>
            <a:endParaRPr lang="es-AR" b="1" u="sng" dirty="0"/>
          </a:p>
        </p:txBody>
      </p:sp>
      <p:pic>
        <p:nvPicPr>
          <p:cNvPr id="3" name="Imagen 2"/>
          <p:cNvPicPr>
            <a:picLocks noChangeAspect="1"/>
          </p:cNvPicPr>
          <p:nvPr/>
        </p:nvPicPr>
        <p:blipFill>
          <a:blip r:embed="rId2"/>
          <a:stretch>
            <a:fillRect/>
          </a:stretch>
        </p:blipFill>
        <p:spPr>
          <a:xfrm>
            <a:off x="2209934" y="1988840"/>
            <a:ext cx="4752528" cy="46004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sz="4000" dirty="0" smtClean="0">
                <a:latin typeface="Times New Roman" panose="02020603050405020304" pitchFamily="18" charset="0"/>
                <a:cs typeface="Times New Roman" panose="02020603050405020304" pitchFamily="18" charset="0"/>
              </a:rPr>
              <a:t>Creación</a:t>
            </a:r>
            <a:r>
              <a:rPr lang="es-AR" dirty="0" smtClean="0">
                <a:latin typeface="Times New Roman" panose="02020603050405020304" pitchFamily="18" charset="0"/>
                <a:cs typeface="Times New Roman" panose="02020603050405020304" pitchFamily="18" charset="0"/>
              </a:rPr>
              <a:t> </a:t>
            </a:r>
            <a:endParaRPr lang="es-AR"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493804" y="2060848"/>
            <a:ext cx="8182652" cy="3046988"/>
          </a:xfrm>
          <a:prstGeom prst="rect">
            <a:avLst/>
          </a:prstGeom>
          <a:noFill/>
        </p:spPr>
        <p:txBody>
          <a:bodyPr wrap="square" rtlCol="0">
            <a:spAutoFit/>
          </a:bodyPr>
          <a:lstStyle/>
          <a:p>
            <a:pPr algn="just"/>
            <a:r>
              <a:rPr lang="es-AR" sz="3200" dirty="0" smtClean="0">
                <a:latin typeface="Times New Roman" panose="02020603050405020304" pitchFamily="18" charset="0"/>
                <a:cs typeface="Times New Roman" panose="02020603050405020304" pitchFamily="18" charset="0"/>
              </a:rPr>
              <a:t>Su </a:t>
            </a:r>
            <a:r>
              <a:rPr lang="es-AR" sz="3200" dirty="0">
                <a:latin typeface="Times New Roman" panose="02020603050405020304" pitchFamily="18" charset="0"/>
                <a:cs typeface="Times New Roman" panose="02020603050405020304" pitchFamily="18" charset="0"/>
              </a:rPr>
              <a:t>o</a:t>
            </a:r>
            <a:r>
              <a:rPr lang="es-AR" sz="3200" dirty="0" smtClean="0">
                <a:latin typeface="Times New Roman" panose="02020603050405020304" pitchFamily="18" charset="0"/>
                <a:cs typeface="Times New Roman" panose="02020603050405020304" pitchFamily="18" charset="0"/>
              </a:rPr>
              <a:t>rigen se da durante la crisis de los años 30, cuando un grupo de taxista, debido a que la gente ya casi ni los utilizaba, decidieron realizar un recorrido fijo anunciándolo con un cartel en su parte delantera y permitiendo subir a mas de un pasajero a la vez.</a:t>
            </a:r>
            <a:endParaRPr lang="es-A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Times New Roman" panose="02020603050405020304" pitchFamily="18" charset="0"/>
                <a:cs typeface="Times New Roman" panose="02020603050405020304" pitchFamily="18" charset="0"/>
              </a:rPr>
              <a:t>Boletera</a:t>
            </a:r>
            <a:endParaRPr lang="es-AR" sz="4000"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301752" y="1085223"/>
            <a:ext cx="8778826" cy="2062103"/>
          </a:xfrm>
          <a:prstGeom prst="rect">
            <a:avLst/>
          </a:prstGeom>
          <a:noFill/>
        </p:spPr>
        <p:txBody>
          <a:bodyPr wrap="square" rtlCol="0">
            <a:spAutoFit/>
          </a:bodyPr>
          <a:lstStyle/>
          <a:p>
            <a:pPr algn="just"/>
            <a:r>
              <a:rPr lang="es-AR" sz="3200" dirty="0" smtClean="0">
                <a:latin typeface="Times New Roman" panose="02020603050405020304" pitchFamily="18" charset="0"/>
                <a:cs typeface="Times New Roman" panose="02020603050405020304" pitchFamily="18" charset="0"/>
              </a:rPr>
              <a:t>El boleto o comprobante del pasaje no era entregado en un principio y se cobraba al bajar. Por esta razón a fines de los años 1930, los colectivos carrozados traían en la parte delantera de su interior, sobre </a:t>
            </a:r>
            <a:r>
              <a:rPr lang="es-AR" sz="3200" dirty="0" smtClean="0">
                <a:latin typeface="Times New Roman" panose="02020603050405020304" pitchFamily="18" charset="0"/>
                <a:cs typeface="Times New Roman" panose="02020603050405020304" pitchFamily="18" charset="0"/>
              </a:rPr>
              <a:t>el</a:t>
            </a:r>
            <a:endParaRPr lang="es-AR" sz="2800" dirty="0"/>
          </a:p>
        </p:txBody>
      </p:sp>
      <p:pic>
        <p:nvPicPr>
          <p:cNvPr id="5" name="Imagen 4"/>
          <p:cNvPicPr>
            <a:picLocks noChangeAspect="1"/>
          </p:cNvPicPr>
          <p:nvPr/>
        </p:nvPicPr>
        <p:blipFill rotWithShape="1">
          <a:blip r:embed="rId2"/>
          <a:srcRect l="3175" t="15522" r="11104" b="6872"/>
          <a:stretch/>
        </p:blipFill>
        <p:spPr>
          <a:xfrm>
            <a:off x="3491880" y="3075321"/>
            <a:ext cx="5832648" cy="3960440"/>
          </a:xfrm>
          <a:prstGeom prst="rect">
            <a:avLst/>
          </a:prstGeom>
        </p:spPr>
      </p:pic>
      <p:sp>
        <p:nvSpPr>
          <p:cNvPr id="6" name="CuadroTexto 5"/>
          <p:cNvSpPr txBox="1"/>
          <p:nvPr/>
        </p:nvSpPr>
        <p:spPr>
          <a:xfrm>
            <a:off x="301752" y="3050636"/>
            <a:ext cx="3766192" cy="3970318"/>
          </a:xfrm>
          <a:prstGeom prst="rect">
            <a:avLst/>
          </a:prstGeom>
          <a:noFill/>
        </p:spPr>
        <p:txBody>
          <a:bodyPr wrap="square" rtlCol="0">
            <a:spAutoFit/>
          </a:bodyPr>
          <a:lstStyle/>
          <a:p>
            <a:pPr lvl="0"/>
            <a:r>
              <a:rPr lang="es-AR" sz="3200">
                <a:solidFill>
                  <a:prstClr val="black"/>
                </a:solidFill>
                <a:latin typeface="Times New Roman" panose="02020603050405020304" pitchFamily="18" charset="0"/>
                <a:cs typeface="Times New Roman" panose="02020603050405020304" pitchFamily="18" charset="0"/>
              </a:rPr>
              <a:t>parabrisas, un largo espejo que le permitía al colectivero ver a sus espaldas y controlar quienes subían y bajaban de la unidad.</a:t>
            </a:r>
          </a:p>
          <a:p>
            <a:pPr lvl="0"/>
            <a:endParaRPr lang="es-AR" sz="2800" dirty="0">
              <a:solidFill>
                <a:prstClr val="black"/>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9512" y="-19878"/>
            <a:ext cx="8784976" cy="6986528"/>
          </a:xfrm>
          <a:prstGeom prst="rect">
            <a:avLst/>
          </a:prstGeom>
          <a:noFill/>
        </p:spPr>
        <p:txBody>
          <a:bodyPr wrap="square" rtlCol="0">
            <a:spAutoFit/>
          </a:bodyPr>
          <a:lstStyle/>
          <a:p>
            <a:pPr lvl="0" algn="just"/>
            <a:r>
              <a:rPr lang="es-AR" sz="3200" dirty="0">
                <a:solidFill>
                  <a:prstClr val="black"/>
                </a:solidFill>
                <a:latin typeface="Times New Roman" panose="02020603050405020304" pitchFamily="18" charset="0"/>
                <a:cs typeface="Times New Roman" panose="02020603050405020304" pitchFamily="18" charset="0"/>
              </a:rPr>
              <a:t> La primera línea en utilizar boletos fue la 31 (hoy línea 60), tenía boleteras para 8 rollos en sus unidades, pero no duraron mucho pues los choferes resistieron la medida</a:t>
            </a:r>
            <a:r>
              <a:rPr lang="es-AR" sz="3200" dirty="0" smtClean="0">
                <a:solidFill>
                  <a:prstClr val="black"/>
                </a:solidFill>
                <a:latin typeface="Times New Roman" panose="02020603050405020304" pitchFamily="18" charset="0"/>
                <a:cs typeface="Times New Roman" panose="02020603050405020304" pitchFamily="18" charset="0"/>
              </a:rPr>
              <a:t>.</a:t>
            </a:r>
            <a:endParaRPr lang="es-AR" sz="3200" dirty="0" smtClean="0">
              <a:latin typeface="Times New Roman" panose="02020603050405020304" pitchFamily="18" charset="0"/>
              <a:cs typeface="Times New Roman" panose="02020603050405020304" pitchFamily="18" charset="0"/>
            </a:endParaRPr>
          </a:p>
          <a:p>
            <a:pPr algn="just"/>
            <a:r>
              <a:rPr lang="es-AR" sz="3200" dirty="0" smtClean="0">
                <a:latin typeface="Times New Roman" panose="02020603050405020304" pitchFamily="18" charset="0"/>
                <a:cs typeface="Times New Roman" panose="02020603050405020304" pitchFamily="18" charset="0"/>
              </a:rPr>
              <a:t>Recién </a:t>
            </a:r>
            <a:r>
              <a:rPr lang="es-AR" sz="3200" dirty="0">
                <a:latin typeface="Times New Roman" panose="02020603050405020304" pitchFamily="18" charset="0"/>
                <a:cs typeface="Times New Roman" panose="02020603050405020304" pitchFamily="18" charset="0"/>
              </a:rPr>
              <a:t>en 1942 fue incorporado por la Corporación, y en 1943 por una línea particular. Las demás líneas comenzaron a incorporar el boleto, pero en algunas se pagaba al ascender y en otras al descender, hasta que en 1945 la Comisión de Control de Transportes dispuso el pago al subir.  Cuando el pasajero bajaba dejaba el boleto en una urna de vidrio la cual con el tiempo fue reemplazada por una bolsa. Cuando el colectivo llegaba a un control se vaciaba la bolsa para que los encargados la fiscalizaran.</a:t>
            </a:r>
          </a:p>
        </p:txBody>
      </p:sp>
    </p:spTree>
    <p:extLst>
      <p:ext uri="{BB962C8B-B14F-4D97-AF65-F5344CB8AC3E}">
        <p14:creationId xmlns:p14="http://schemas.microsoft.com/office/powerpoint/2010/main" val="234109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707903" y="1052736"/>
            <a:ext cx="1944216" cy="811560"/>
          </a:xfrm>
        </p:spPr>
        <p:txBody>
          <a:bodyPr>
            <a:noAutofit/>
          </a:bodyPr>
          <a:lstStyle/>
          <a:p>
            <a:pPr algn="ctr"/>
            <a:r>
              <a:rPr lang="es-AR" sz="4000" b="1" u="sng" dirty="0" smtClean="0">
                <a:latin typeface="Times New Roman" panose="02020603050405020304" pitchFamily="18" charset="0"/>
                <a:cs typeface="Times New Roman" panose="02020603050405020304" pitchFamily="18" charset="0"/>
              </a:rPr>
              <a:t>radio</a:t>
            </a:r>
            <a:endParaRPr lang="es-AR" sz="4000" b="1" u="sng"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448778" y="1890665"/>
            <a:ext cx="6462465" cy="4846848"/>
          </a:xfrm>
          <a:prstGeom prst="rect">
            <a:avLst/>
          </a:prstGeom>
          <a:scene3d>
            <a:camera prst="perspectiveLeft"/>
            <a:lightRig rig="threePt" dir="t"/>
          </a:scene3d>
        </p:spPr>
      </p:pic>
    </p:spTree>
    <p:extLst>
      <p:ext uri="{BB962C8B-B14F-4D97-AF65-F5344CB8AC3E}">
        <p14:creationId xmlns:p14="http://schemas.microsoft.com/office/powerpoint/2010/main" val="254215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Times New Roman" panose="02020603050405020304" pitchFamily="18" charset="0"/>
                <a:cs typeface="Times New Roman" panose="02020603050405020304" pitchFamily="18" charset="0"/>
              </a:rPr>
              <a:t>Primera Transmisión </a:t>
            </a:r>
            <a:endParaRPr lang="es-AR" sz="40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37592" y="1295400"/>
            <a:ext cx="8421216" cy="5184576"/>
          </a:xfrm>
        </p:spPr>
        <p:txBody>
          <a:bodyPr>
            <a:noAutofit/>
          </a:bodyPr>
          <a:lstStyle/>
          <a:p>
            <a:pPr marL="0" indent="0" algn="just">
              <a:buNone/>
            </a:pPr>
            <a:r>
              <a:rPr lang="es-AR" dirty="0" smtClean="0">
                <a:latin typeface="Times New Roman" panose="02020603050405020304" pitchFamily="18" charset="0"/>
                <a:cs typeface="Times New Roman" panose="02020603050405020304" pitchFamily="18" charset="0"/>
              </a:rPr>
              <a:t>Argentina fue el tercer país en el mundo de realizar transmisiones regulares de radio y unos de los primeros en habla hispana.</a:t>
            </a:r>
          </a:p>
          <a:p>
            <a:pPr marL="0" indent="0" algn="just">
              <a:buNone/>
            </a:pPr>
            <a:r>
              <a:rPr lang="es-AR" dirty="0" smtClean="0">
                <a:latin typeface="Times New Roman" panose="02020603050405020304" pitchFamily="18" charset="0"/>
                <a:cs typeface="Times New Roman" panose="02020603050405020304" pitchFamily="18" charset="0"/>
              </a:rPr>
              <a:t>Los entonces estudiantes de medicina, Enrique Susini, Luis Romero Carranza, César José Guerrico y Miguel Mujica, fueron los artífices de la primera transmisión masiva.</a:t>
            </a:r>
          </a:p>
          <a:p>
            <a:pPr marL="0" indent="0" algn="just">
              <a:buNone/>
            </a:pPr>
            <a:r>
              <a:rPr lang="es-AR" dirty="0" smtClean="0">
                <a:latin typeface="Times New Roman" panose="02020603050405020304" pitchFamily="18" charset="0"/>
                <a:cs typeface="Times New Roman" panose="02020603050405020304" pitchFamily="18" charset="0"/>
              </a:rPr>
              <a:t>La misma consistió en la puesta al aire de Parsifal de Richard Wagner, desde el Teatro Coliseo de Buenos Aires, el 27 de agosto de 1920.</a:t>
            </a:r>
            <a:endParaRPr lang="es-A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4000" dirty="0" smtClean="0">
                <a:latin typeface="Times New Roman" panose="02020603050405020304" pitchFamily="18" charset="0"/>
                <a:cs typeface="Times New Roman" panose="02020603050405020304" pitchFamily="18" charset="0"/>
              </a:rPr>
              <a:t>Hechos Históricos </a:t>
            </a:r>
            <a:endParaRPr lang="es-AR" sz="40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304800" y="1295400"/>
            <a:ext cx="8601236" cy="5363817"/>
          </a:xfrm>
        </p:spPr>
        <p:txBody>
          <a:bodyPr>
            <a:normAutofit fontScale="62500" lnSpcReduction="20000"/>
          </a:bodyPr>
          <a:lstStyle/>
          <a:p>
            <a:pPr algn="just">
              <a:buFont typeface="Wingdings" panose="05000000000000000000" pitchFamily="2" charset="2"/>
              <a:buChar char="v"/>
            </a:pPr>
            <a:r>
              <a:rPr lang="es-AR" sz="5100" i="1" u="sng" dirty="0" smtClean="0">
                <a:latin typeface="Times New Roman" panose="02020603050405020304" pitchFamily="18" charset="0"/>
                <a:cs typeface="Times New Roman" panose="02020603050405020304" pitchFamily="18" charset="0"/>
              </a:rPr>
              <a:t>Década de los años 20:</a:t>
            </a:r>
          </a:p>
          <a:p>
            <a:pPr marL="0" indent="0" algn="just">
              <a:buNone/>
            </a:pPr>
            <a:r>
              <a:rPr lang="es-AR" sz="5100" dirty="0" smtClean="0">
                <a:latin typeface="Times New Roman" panose="02020603050405020304" pitchFamily="18" charset="0"/>
                <a:cs typeface="Times New Roman" panose="02020603050405020304" pitchFamily="18" charset="0"/>
              </a:rPr>
              <a:t>La transmisión de música clásica se convertía en un hecho de frecuencia casi diaria.</a:t>
            </a:r>
          </a:p>
          <a:p>
            <a:pPr algn="just">
              <a:buNone/>
            </a:pPr>
            <a:r>
              <a:rPr lang="es-AR" sz="5100" dirty="0" smtClean="0">
                <a:latin typeface="Times New Roman" panose="02020603050405020304" pitchFamily="18" charset="0"/>
                <a:cs typeface="Times New Roman" panose="02020603050405020304" pitchFamily="18" charset="0"/>
              </a:rPr>
              <a:t>la noticia cotidiana ganaba espacio.</a:t>
            </a:r>
          </a:p>
          <a:p>
            <a:pPr marL="0" indent="0" algn="just">
              <a:buNone/>
            </a:pPr>
            <a:r>
              <a:rPr lang="es-AR" sz="5100" dirty="0" smtClean="0">
                <a:latin typeface="Times New Roman" panose="02020603050405020304" pitchFamily="18" charset="0"/>
                <a:cs typeface="Times New Roman" panose="02020603050405020304" pitchFamily="18" charset="0"/>
              </a:rPr>
              <a:t>Asimismo en esos tiempos se pusieron al aire las primeras publicidades, denominadas “reclames”</a:t>
            </a:r>
          </a:p>
          <a:p>
            <a:pPr marL="0" indent="0" algn="just">
              <a:buNone/>
            </a:pPr>
            <a:r>
              <a:rPr lang="es-AR" sz="5100" dirty="0">
                <a:latin typeface="Times New Roman" panose="02020603050405020304" pitchFamily="18" charset="0"/>
                <a:cs typeface="Times New Roman" panose="02020603050405020304" pitchFamily="18" charset="0"/>
              </a:rPr>
              <a:t>N</a:t>
            </a:r>
            <a:r>
              <a:rPr lang="es-AR" sz="5100" dirty="0" smtClean="0">
                <a:latin typeface="Times New Roman" panose="02020603050405020304" pitchFamily="18" charset="0"/>
                <a:cs typeface="Times New Roman" panose="02020603050405020304" pitchFamily="18" charset="0"/>
              </a:rPr>
              <a:t>acía el radioteatro, cultor inicial de la vertiente nativista, centrado en canciones y payadas</a:t>
            </a:r>
            <a:r>
              <a:rPr lang="es-AR" sz="51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v"/>
            </a:pPr>
            <a:r>
              <a:rPr lang="es-AR" sz="5100" i="1" u="sng" dirty="0">
                <a:latin typeface="Times New Roman" panose="02020603050405020304" pitchFamily="18" charset="0"/>
                <a:cs typeface="Times New Roman" panose="02020603050405020304" pitchFamily="18" charset="0"/>
              </a:rPr>
              <a:t>Década de los años 40:</a:t>
            </a:r>
          </a:p>
          <a:p>
            <a:pPr marL="0" indent="0" algn="just">
              <a:buNone/>
            </a:pPr>
            <a:r>
              <a:rPr lang="es-AR" sz="5100" dirty="0">
                <a:latin typeface="Times New Roman" panose="02020603050405020304" pitchFamily="18" charset="0"/>
                <a:cs typeface="Times New Roman" panose="02020603050405020304" pitchFamily="18" charset="0"/>
              </a:rPr>
              <a:t>La decisiva campaña electoral de 1946, que llevó al triunfo de Juan Domingo Perón, fue la primera que tuvo a la radio como escenario central.</a:t>
            </a:r>
          </a:p>
          <a:p>
            <a:pPr marL="0" indent="0" algn="just">
              <a:buNone/>
            </a:pPr>
            <a:endParaRPr lang="es-A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9736"/>
            <a:ext cx="8784976" cy="3046988"/>
          </a:xfrm>
          <a:prstGeom prst="rect">
            <a:avLst/>
          </a:prstGeom>
          <a:noFill/>
        </p:spPr>
        <p:txBody>
          <a:bodyPr wrap="square" rtlCol="0">
            <a:spAutoFit/>
          </a:bodyPr>
          <a:lstStyle/>
          <a:p>
            <a:pPr marL="457200" indent="-457200" algn="just">
              <a:buClr>
                <a:schemeClr val="accent1"/>
              </a:buClr>
              <a:buSzPct val="70000"/>
              <a:buFont typeface="Wingdings" panose="05000000000000000000" pitchFamily="2" charset="2"/>
              <a:buChar char="v"/>
            </a:pPr>
            <a:r>
              <a:rPr lang="es-AR" sz="3200" i="1" u="sng" dirty="0" smtClean="0">
                <a:latin typeface="Times New Roman" panose="02020603050405020304" pitchFamily="18" charset="0"/>
                <a:cs typeface="Times New Roman" panose="02020603050405020304" pitchFamily="18" charset="0"/>
              </a:rPr>
              <a:t>Década </a:t>
            </a:r>
            <a:r>
              <a:rPr lang="es-AR" sz="3200" i="1" u="sng" dirty="0" smtClean="0">
                <a:latin typeface="Times New Roman" panose="02020603050405020304" pitchFamily="18" charset="0"/>
                <a:cs typeface="Times New Roman" panose="02020603050405020304" pitchFamily="18" charset="0"/>
              </a:rPr>
              <a:t>de los años 50:</a:t>
            </a:r>
          </a:p>
          <a:p>
            <a:pPr algn="just"/>
            <a:r>
              <a:rPr lang="es-AR" sz="3200" dirty="0" smtClean="0">
                <a:latin typeface="Times New Roman" panose="02020603050405020304" pitchFamily="18" charset="0"/>
                <a:cs typeface="Times New Roman" panose="02020603050405020304" pitchFamily="18" charset="0"/>
              </a:rPr>
              <a:t>Durante la presidencia de Juan Domingo Perón la mayoría de los medios de comunicación estaba en manos del Estado o de “amigos”, que solo transmitían la versión oficial de los hechos por lo que muchos argentinos se enteraban de </a:t>
            </a:r>
            <a:r>
              <a:rPr lang="es-AR" sz="3200" dirty="0" smtClean="0">
                <a:latin typeface="Times New Roman" panose="02020603050405020304" pitchFamily="18" charset="0"/>
                <a:cs typeface="Times New Roman" panose="02020603050405020304" pitchFamily="18" charset="0"/>
              </a:rPr>
              <a:t>las</a:t>
            </a:r>
            <a:endParaRPr lang="es-AR" dirty="0"/>
          </a:p>
        </p:txBody>
      </p:sp>
      <p:pic>
        <p:nvPicPr>
          <p:cNvPr id="2" name="Imagen 1"/>
          <p:cNvPicPr>
            <a:picLocks noChangeAspect="1"/>
          </p:cNvPicPr>
          <p:nvPr/>
        </p:nvPicPr>
        <p:blipFill>
          <a:blip r:embed="rId2"/>
          <a:stretch>
            <a:fillRect/>
          </a:stretch>
        </p:blipFill>
        <p:spPr>
          <a:xfrm>
            <a:off x="-651060" y="2636912"/>
            <a:ext cx="6386086" cy="5182736"/>
          </a:xfrm>
          <a:prstGeom prst="rect">
            <a:avLst/>
          </a:prstGeom>
        </p:spPr>
      </p:pic>
      <p:sp>
        <p:nvSpPr>
          <p:cNvPr id="4" name="CuadroTexto 3"/>
          <p:cNvSpPr txBox="1"/>
          <p:nvPr/>
        </p:nvSpPr>
        <p:spPr>
          <a:xfrm>
            <a:off x="5054150" y="2826127"/>
            <a:ext cx="3888432" cy="4031873"/>
          </a:xfrm>
          <a:prstGeom prst="rect">
            <a:avLst/>
          </a:prstGeom>
          <a:noFill/>
        </p:spPr>
        <p:txBody>
          <a:bodyPr wrap="square" rtlCol="0">
            <a:spAutoFit/>
          </a:bodyPr>
          <a:lstStyle/>
          <a:p>
            <a:pPr lvl="0"/>
            <a:r>
              <a:rPr lang="es-AR" sz="3200" dirty="0">
                <a:solidFill>
                  <a:prstClr val="black"/>
                </a:solidFill>
                <a:latin typeface="Times New Roman" panose="02020603050405020304" pitchFamily="18" charset="0"/>
                <a:cs typeface="Times New Roman" panose="02020603050405020304" pitchFamily="18" charset="0"/>
              </a:rPr>
              <a:t>noticias reales a través de Radio Colonia.</a:t>
            </a:r>
          </a:p>
          <a:p>
            <a:pPr lvl="0"/>
            <a:r>
              <a:rPr lang="es-AR" sz="3200" dirty="0">
                <a:solidFill>
                  <a:prstClr val="black"/>
                </a:solidFill>
                <a:latin typeface="Times New Roman" panose="02020603050405020304" pitchFamily="18" charset="0"/>
                <a:cs typeface="Times New Roman" panose="02020603050405020304" pitchFamily="18" charset="0"/>
              </a:rPr>
              <a:t>Durante la Revolución Libertadora fueron privatizadas la mayor parte de las radios que fueron intervenidas por el Estado.</a:t>
            </a:r>
            <a:endParaRPr lang="es-AR" sz="3200" dirty="0">
              <a:solidFill>
                <a:prstClr val="blac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188640"/>
            <a:ext cx="7992888" cy="6494085"/>
          </a:xfrm>
          <a:prstGeom prst="rect">
            <a:avLst/>
          </a:prstGeom>
          <a:noFill/>
        </p:spPr>
        <p:txBody>
          <a:bodyPr wrap="square" rtlCol="0">
            <a:spAutoFit/>
          </a:bodyPr>
          <a:lstStyle/>
          <a:p>
            <a:pPr marL="457200" indent="-457200" algn="just">
              <a:buClr>
                <a:schemeClr val="accent1"/>
              </a:buClr>
              <a:buSzPct val="70000"/>
              <a:buFont typeface="Wingdings" panose="05000000000000000000" pitchFamily="2" charset="2"/>
              <a:buChar char="v"/>
            </a:pPr>
            <a:r>
              <a:rPr lang="es-AR" sz="3200" dirty="0">
                <a:latin typeface="Times New Roman" panose="02020603050405020304" pitchFamily="18" charset="0"/>
                <a:cs typeface="Times New Roman" panose="02020603050405020304" pitchFamily="18" charset="0"/>
              </a:rPr>
              <a:t> </a:t>
            </a:r>
            <a:r>
              <a:rPr lang="es-AR" sz="3200" i="1" u="sng" dirty="0" smtClean="0">
                <a:latin typeface="Times New Roman" panose="02020603050405020304" pitchFamily="18" charset="0"/>
                <a:cs typeface="Times New Roman" panose="02020603050405020304" pitchFamily="18" charset="0"/>
              </a:rPr>
              <a:t>Década de los años 60: </a:t>
            </a:r>
            <a:endParaRPr lang="es-AR" sz="3200" i="1" u="sng" dirty="0">
              <a:latin typeface="Times New Roman" panose="02020603050405020304" pitchFamily="18" charset="0"/>
              <a:cs typeface="Times New Roman" panose="02020603050405020304" pitchFamily="18" charset="0"/>
            </a:endParaRPr>
          </a:p>
          <a:p>
            <a:pPr algn="just"/>
            <a:r>
              <a:rPr lang="es-AR" sz="3200" dirty="0" smtClean="0">
                <a:latin typeface="Times New Roman" panose="02020603050405020304" pitchFamily="18" charset="0"/>
                <a:cs typeface="Times New Roman" panose="02020603050405020304" pitchFamily="18" charset="0"/>
              </a:rPr>
              <a:t>La radio se redefinió en sus funciones, horarios y públicos, orientándose más a la información y la música y menos a los espectáculos dramáticos. La radio se establece sólidamente en el horario de la mañana, franja a la que recurre una audiencia ávida de obtener noticias recientes de primera mano.</a:t>
            </a:r>
            <a:endParaRPr lang="es-AR" sz="3200" dirty="0">
              <a:latin typeface="Times New Roman" panose="02020603050405020304" pitchFamily="18" charset="0"/>
              <a:cs typeface="Times New Roman" panose="02020603050405020304" pitchFamily="18" charset="0"/>
            </a:endParaRPr>
          </a:p>
          <a:p>
            <a:pPr marL="457200" indent="-457200" algn="just">
              <a:buClr>
                <a:schemeClr val="accent1"/>
              </a:buClr>
              <a:buSzPct val="70000"/>
              <a:buFont typeface="Wingdings" panose="05000000000000000000" pitchFamily="2" charset="2"/>
              <a:buChar char="v"/>
            </a:pPr>
            <a:r>
              <a:rPr lang="es-AR" sz="3200" dirty="0" smtClean="0">
                <a:latin typeface="Times New Roman" panose="02020603050405020304" pitchFamily="18" charset="0"/>
                <a:cs typeface="Times New Roman" panose="02020603050405020304" pitchFamily="18" charset="0"/>
              </a:rPr>
              <a:t> </a:t>
            </a:r>
            <a:r>
              <a:rPr lang="es-AR" sz="3200" i="1" u="sng" dirty="0" smtClean="0">
                <a:latin typeface="Times New Roman" panose="02020603050405020304" pitchFamily="18" charset="0"/>
                <a:cs typeface="Times New Roman" panose="02020603050405020304" pitchFamily="18" charset="0"/>
              </a:rPr>
              <a:t>Década de los años 70: </a:t>
            </a:r>
            <a:endParaRPr lang="es-AR" sz="3200" i="1" u="sng" dirty="0">
              <a:latin typeface="Times New Roman" panose="02020603050405020304" pitchFamily="18" charset="0"/>
              <a:cs typeface="Times New Roman" panose="02020603050405020304" pitchFamily="18" charset="0"/>
            </a:endParaRPr>
          </a:p>
          <a:p>
            <a:pPr algn="just"/>
            <a:r>
              <a:rPr lang="es-AR" sz="3200" dirty="0" smtClean="0">
                <a:latin typeface="Times New Roman" panose="02020603050405020304" pitchFamily="18" charset="0"/>
                <a:cs typeface="Times New Roman" panose="02020603050405020304" pitchFamily="18" charset="0"/>
              </a:rPr>
              <a:t>Aparecen las primeras emisoras en</a:t>
            </a:r>
            <a:r>
              <a:rPr lang="es-AR" sz="3200" dirty="0">
                <a:latin typeface="Times New Roman" panose="02020603050405020304" pitchFamily="18" charset="0"/>
                <a:cs typeface="Times New Roman" panose="02020603050405020304" pitchFamily="18" charset="0"/>
              </a:rPr>
              <a:t> </a:t>
            </a:r>
            <a:r>
              <a:rPr lang="es-AR" sz="3200" dirty="0" smtClean="0">
                <a:latin typeface="Times New Roman" panose="02020603050405020304" pitchFamily="18" charset="0"/>
                <a:cs typeface="Times New Roman" panose="02020603050405020304" pitchFamily="18" charset="0"/>
              </a:rPr>
              <a:t>FM,</a:t>
            </a:r>
            <a:r>
              <a:rPr lang="es-AR" sz="3200" dirty="0">
                <a:latin typeface="Times New Roman" panose="02020603050405020304" pitchFamily="18" charset="0"/>
                <a:cs typeface="Times New Roman" panose="02020603050405020304" pitchFamily="18" charset="0"/>
              </a:rPr>
              <a:t> </a:t>
            </a:r>
            <a:r>
              <a:rPr lang="es-AR" sz="3200" dirty="0" smtClean="0">
                <a:latin typeface="Times New Roman" panose="02020603050405020304" pitchFamily="18" charset="0"/>
                <a:cs typeface="Times New Roman" panose="02020603050405020304" pitchFamily="18" charset="0"/>
              </a:rPr>
              <a:t>produciendo una división en el espectro radiofónico, donde las AM están dedicadas a la información y las FM a la música.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991390" y="980728"/>
            <a:ext cx="3456384" cy="841375"/>
          </a:xfrm>
        </p:spPr>
        <p:txBody>
          <a:bodyPr>
            <a:normAutofit fontScale="90000"/>
          </a:bodyPr>
          <a:lstStyle/>
          <a:p>
            <a:r>
              <a:rPr lang="es-AR" sz="4400" b="1" u="sng" dirty="0" smtClean="0">
                <a:latin typeface="Times New Roman" panose="02020603050405020304" pitchFamily="18" charset="0"/>
                <a:cs typeface="Times New Roman" panose="02020603050405020304" pitchFamily="18" charset="0"/>
              </a:rPr>
              <a:t>Televisión</a:t>
            </a:r>
            <a:r>
              <a:rPr lang="es-AR" sz="4000" b="1" dirty="0" smtClean="0"/>
              <a:t> </a:t>
            </a:r>
            <a:endParaRPr lang="es-AR" sz="4000" b="1" dirty="0"/>
          </a:p>
        </p:txBody>
      </p:sp>
      <p:pic>
        <p:nvPicPr>
          <p:cNvPr id="3" name="Imagen 2"/>
          <p:cNvPicPr>
            <a:picLocks noChangeAspect="1"/>
          </p:cNvPicPr>
          <p:nvPr/>
        </p:nvPicPr>
        <p:blipFill>
          <a:blip r:embed="rId2"/>
          <a:stretch>
            <a:fillRect/>
          </a:stretch>
        </p:blipFill>
        <p:spPr>
          <a:xfrm>
            <a:off x="2101961" y="2132856"/>
            <a:ext cx="5235243" cy="36763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4000" dirty="0" smtClean="0">
                <a:latin typeface="Times New Roman" panose="02020603050405020304" pitchFamily="18" charset="0"/>
                <a:cs typeface="Times New Roman" panose="02020603050405020304" pitchFamily="18" charset="0"/>
              </a:rPr>
              <a:t>Llegada </a:t>
            </a:r>
            <a:endParaRPr lang="es-AR" sz="4000" dirty="0">
              <a:latin typeface="Times New Roman" panose="02020603050405020304" pitchFamily="18" charset="0"/>
              <a:cs typeface="Times New Roman" panose="02020603050405020304" pitchFamily="18" charset="0"/>
            </a:endParaRPr>
          </a:p>
        </p:txBody>
      </p:sp>
      <p:sp>
        <p:nvSpPr>
          <p:cNvPr id="3" name="CuadroTexto 2"/>
          <p:cNvSpPr txBox="1"/>
          <p:nvPr/>
        </p:nvSpPr>
        <p:spPr>
          <a:xfrm>
            <a:off x="529808" y="1916832"/>
            <a:ext cx="8074640" cy="3046988"/>
          </a:xfrm>
          <a:prstGeom prst="rect">
            <a:avLst/>
          </a:prstGeom>
          <a:noFill/>
        </p:spPr>
        <p:txBody>
          <a:bodyPr wrap="square" rtlCol="0">
            <a:spAutoFit/>
          </a:bodyPr>
          <a:lstStyle/>
          <a:p>
            <a:pPr algn="just"/>
            <a:r>
              <a:rPr lang="es-AR" sz="3200" dirty="0">
                <a:latin typeface="Times New Roman" panose="02020603050405020304" pitchFamily="18" charset="0"/>
                <a:cs typeface="Times New Roman" panose="02020603050405020304" pitchFamily="18" charset="0"/>
              </a:rPr>
              <a:t>Miguel Yankelevich tenía la idea de traer la televisión a la Argentina, le comento la idea a su padre, director de “Radio Belgrano”, pero él prefería la radio. Años después cuando Miguel falleció a sus 18 años en 1949, su padre decidió rendirle homenaje trayendo la televisión al país</a:t>
            </a:r>
            <a:r>
              <a:rPr lang="es-AR"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644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3528" y="1052736"/>
            <a:ext cx="8496944" cy="4524315"/>
          </a:xfrm>
          <a:prstGeom prst="rect">
            <a:avLst/>
          </a:prstGeom>
          <a:noFill/>
        </p:spPr>
        <p:txBody>
          <a:bodyPr wrap="square" rtlCol="0">
            <a:spAutoFit/>
          </a:bodyPr>
          <a:lstStyle/>
          <a:p>
            <a:pPr algn="just"/>
            <a:r>
              <a:rPr lang="es-AR" sz="3200" dirty="0">
                <a:latin typeface="Times New Roman" panose="02020603050405020304" pitchFamily="18" charset="0"/>
                <a:cs typeface="Times New Roman" panose="02020603050405020304" pitchFamily="18" charset="0"/>
              </a:rPr>
              <a:t>Fue entonces que Jaime y Samuel Yankelevich en 1951 viajaron a los Estados Unidos en busca de los preciados equipos. Al principio les dijeron que estaban armando las máquinas y que debían esperar tres o cuatro años porque lo que ya estaba fabricado había sido vendido a Rusia. Cuando estaban por regresar a la Argentina comenzó la “Guerra Fría” y esos equipos que iban a ir a Rusia, quedaron disponibles.</a:t>
            </a:r>
          </a:p>
        </p:txBody>
      </p:sp>
    </p:spTree>
    <p:extLst>
      <p:ext uri="{BB962C8B-B14F-4D97-AF65-F5344CB8AC3E}">
        <p14:creationId xmlns:p14="http://schemas.microsoft.com/office/powerpoint/2010/main" val="245160605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TotalTime>
  <Words>568</Words>
  <Application>Microsoft Office PowerPoint</Application>
  <PresentationFormat>Presentación en pantalla (4:3)</PresentationFormat>
  <Paragraphs>46</Paragraphs>
  <Slides>15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Calibri</vt:lpstr>
      <vt:lpstr>Franklin Gothic Book</vt:lpstr>
      <vt:lpstr>Franklin Gothic Medium</vt:lpstr>
      <vt:lpstr>Times New Roman</vt:lpstr>
      <vt:lpstr>Wingdings</vt:lpstr>
      <vt:lpstr>Wingdings 2</vt:lpstr>
      <vt:lpstr>Viajes</vt:lpstr>
      <vt:lpstr>Objetos relacionados con la historia argentina del siglo XX</vt:lpstr>
      <vt:lpstr>radio</vt:lpstr>
      <vt:lpstr>Primera Transmisión </vt:lpstr>
      <vt:lpstr>Hechos Históricos </vt:lpstr>
      <vt:lpstr>Presentación de PowerPoint</vt:lpstr>
      <vt:lpstr>Presentación de PowerPoint</vt:lpstr>
      <vt:lpstr>Televisión </vt:lpstr>
      <vt:lpstr>Llegada </vt:lpstr>
      <vt:lpstr>Presentación de PowerPoint</vt:lpstr>
      <vt:lpstr>Primera transmisión</vt:lpstr>
      <vt:lpstr>Presentación de PowerPoint</vt:lpstr>
      <vt:lpstr>Colectivo </vt:lpstr>
      <vt:lpstr>Creación </vt:lpstr>
      <vt:lpstr>Boletera</vt:lpstr>
      <vt:lpstr>Presentación de PowerPoint</vt:lpstr>
    </vt:vector>
  </TitlesOfParts>
  <Company>Windows XP Titan Ultimate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Objetos relacionados con la historia argentina del siglo XX</dc:title>
  <dc:creator>eduardo</dc:creator>
  <cp:lastModifiedBy>noeliaaramo@gmail.com</cp:lastModifiedBy>
  <cp:revision>18</cp:revision>
  <dcterms:created xsi:type="dcterms:W3CDTF">2020-11-06T16:46:49Z</dcterms:created>
  <dcterms:modified xsi:type="dcterms:W3CDTF">2020-11-06T19:49:55Z</dcterms:modified>
</cp:coreProperties>
</file>