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ad8bf32fd6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ad8bf32fd6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ad8bf32fd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ad8bf32fd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ad8bf32fd6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ad8bf32fd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ad8bf32fd6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ad8bf32fd6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ad8bf32fd6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ad8bf32fd6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ad8bf32fd6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ad8bf32fd6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6619b9cbcb3571c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6619b9cbcb3571c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5a3ce8fd6c1d20f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5a3ce8fd6c1d20f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5a3ce8fd6c1d20f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5a3ce8fd6c1d20f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medlineplus.gov/spanish/oilspills.html#:~:text=Los%20derrames%20de%20petr%C3%B3leo%20a,desastres%20naturales%20o%20actos%20deliberados.&amp;text=Estos%20efectos%20pueden%20depender%20de,r%C3%ADo%20o%20en%20el%20mar" TargetMode="External"/><Relationship Id="rId4" Type="http://schemas.openxmlformats.org/officeDocument/2006/relationships/hyperlink" Target="https://www.bbc.com/mundo/internacional/2010/06/100616_derrame_especial_extension_il#:~:text=Sin%20duda%2C%20el%20mayor%20derrame,del%20mar%20en%20esa%20ocasi%C3%B3n" TargetMode="External"/><Relationship Id="rId5" Type="http://schemas.openxmlformats.org/officeDocument/2006/relationships/hyperlink" Target="https://ecoosfera.com/consecuencias-desastrosas-derrame-petroleo-medio-ambiente/" TargetMode="External"/><Relationship Id="rId6" Type="http://schemas.openxmlformats.org/officeDocument/2006/relationships/hyperlink" Target="https://revistas.udistrital.edu.co/index.php/tecges/article/view/4326/6317#:~:text=Biorremediaci%C3%B3n%20del%20petr%C3%B3leo,seguro%20para%20eliminar%20la%20contaminaci%C3%B3n.&amp;text=Se%20han%20desarrollado%20tecnolog%C3%ADas%20de,la%20descomposici%C3%B3n%20de%20compuestos%20t%C3%B3xico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640200" y="0"/>
            <a:ext cx="7932300" cy="1495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419"/>
              <a:t>Derrames de </a:t>
            </a:r>
            <a:r>
              <a:rPr lang="es-419"/>
              <a:t>Petróleo</a:t>
            </a:r>
            <a:endParaRPr/>
          </a:p>
        </p:txBody>
      </p:sp>
      <p:pic>
        <p:nvPicPr>
          <p:cNvPr id="55" name="Google Shape;55;p13"/>
          <p:cNvPicPr preferRelativeResize="0"/>
          <p:nvPr/>
        </p:nvPicPr>
        <p:blipFill>
          <a:blip r:embed="rId3">
            <a:alphaModFix/>
          </a:blip>
          <a:stretch>
            <a:fillRect/>
          </a:stretch>
        </p:blipFill>
        <p:spPr>
          <a:xfrm>
            <a:off x="1611700" y="1408775"/>
            <a:ext cx="5989276" cy="3368951"/>
          </a:xfrm>
          <a:prstGeom prst="rect">
            <a:avLst/>
          </a:prstGeom>
          <a:noFill/>
          <a:ln cap="flat" cmpd="sng" w="38100">
            <a:solidFill>
              <a:schemeClr val="dk2"/>
            </a:solidFill>
            <a:prstDash val="solid"/>
            <a:round/>
            <a:headEnd len="sm" w="sm" type="none"/>
            <a:tailEnd len="sm" w="sm" type="none"/>
          </a:ln>
        </p:spPr>
      </p:pic>
      <p:sp>
        <p:nvSpPr>
          <p:cNvPr id="56" name="Google Shape;56;p13"/>
          <p:cNvSpPr txBox="1"/>
          <p:nvPr/>
        </p:nvSpPr>
        <p:spPr>
          <a:xfrm>
            <a:off x="150875" y="4800600"/>
            <a:ext cx="89931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a:t>Alumnos: Paula Gomez, Nahuel Azzaretti, Ezequiel Camiña, Santiago Finocchiaro, Camila Talquenca.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a:t>Bibliografía</a:t>
            </a:r>
            <a:endParaRPr/>
          </a:p>
        </p:txBody>
      </p:sp>
      <p:sp>
        <p:nvSpPr>
          <p:cNvPr id="121" name="Google Shape;121;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1300" u="sng">
                <a:solidFill>
                  <a:schemeClr val="hlink"/>
                </a:solidFill>
                <a:hlinkClick r:id="rId3"/>
              </a:rPr>
              <a:t>https://medlineplus.gov/spanish/oilspills.html#:~:text=Los%20derrames%20de%20petr%C3%B3leo%20a,desastres%20naturales%20o%20actos%20deliberados.&amp;text=Estos%20efectos%20pueden%20depender%20de,r%C3%ADo%20o%20en%20el%20mar</a:t>
            </a:r>
            <a:br>
              <a:rPr lang="es-419" sz="1300"/>
            </a:br>
            <a:br>
              <a:rPr lang="es-419" sz="1300"/>
            </a:br>
            <a:r>
              <a:rPr lang="es-419" sz="1300" u="sng">
                <a:solidFill>
                  <a:schemeClr val="hlink"/>
                </a:solidFill>
                <a:hlinkClick r:id="rId4"/>
              </a:rPr>
              <a:t>https://www.bbc.com/mundo/internacional/2010/06/100616_derrame_especial_extension_il#:~:text=Sin%20duda%2C%20el%20mayor%20derrame,del%20mar%20en%20esa%20ocasi%C3%B3n</a:t>
            </a:r>
            <a:r>
              <a:rPr lang="es-419" sz="1300"/>
              <a:t>.</a:t>
            </a:r>
            <a:endParaRPr sz="1300"/>
          </a:p>
          <a:p>
            <a:pPr indent="0" lvl="0" marL="0" rtl="0" algn="l">
              <a:spcBef>
                <a:spcPts val="1600"/>
              </a:spcBef>
              <a:spcAft>
                <a:spcPts val="0"/>
              </a:spcAft>
              <a:buNone/>
            </a:pPr>
            <a:r>
              <a:rPr lang="es-419" sz="1300" u="sng">
                <a:solidFill>
                  <a:schemeClr val="hlink"/>
                </a:solidFill>
                <a:hlinkClick r:id="rId5"/>
              </a:rPr>
              <a:t>https://ecoosfera.com/consecuencias-desastrosas-derrame-petroleo-medio-ambiente/</a:t>
            </a:r>
            <a:endParaRPr sz="1100"/>
          </a:p>
          <a:p>
            <a:pPr indent="0" lvl="0" marL="0" rtl="0" algn="l">
              <a:spcBef>
                <a:spcPts val="1600"/>
              </a:spcBef>
              <a:spcAft>
                <a:spcPts val="0"/>
              </a:spcAft>
              <a:buNone/>
            </a:pPr>
            <a:r>
              <a:rPr lang="es-419" sz="1100" u="sng">
                <a:solidFill>
                  <a:schemeClr val="hlink"/>
                </a:solidFill>
                <a:hlinkClick r:id="rId6"/>
              </a:rPr>
              <a:t>https://revistas.udistrital.edu.co/index.php/tecges/article/view/4326/6317#:~:text=Biorremediaci%C3%B3n%20del%20petr%C3%B3leo,seguro%20para%20eliminar%20la%20contaminaci%C3%B3n.&amp;text=Se%20han%20desarrollado%20tecnolog%C3%ADas%20de,la%20descomposici%C3%B3n%20de%20compuestos%20t%C3%B3xicos</a:t>
            </a:r>
            <a:endParaRPr sz="1100"/>
          </a:p>
          <a:p>
            <a:pPr indent="0" lvl="0" marL="0" rtl="0" algn="l">
              <a:spcBef>
                <a:spcPts val="1600"/>
              </a:spcBef>
              <a:spcAft>
                <a:spcPts val="0"/>
              </a:spcAft>
              <a:buNone/>
            </a:pPr>
            <a:r>
              <a:t/>
            </a:r>
            <a:endParaRPr sz="1100"/>
          </a:p>
          <a:p>
            <a:pPr indent="0" lvl="0" marL="0" rtl="0" algn="l">
              <a:spcBef>
                <a:spcPts val="1600"/>
              </a:spcBef>
              <a:spcAft>
                <a:spcPts val="0"/>
              </a:spcAft>
              <a:buNone/>
            </a:pPr>
            <a:r>
              <a:t/>
            </a:r>
            <a:endParaRPr sz="700"/>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a:t>¿Qué es?</a:t>
            </a:r>
            <a:endParaRPr/>
          </a:p>
        </p:txBody>
      </p:sp>
      <p:sp>
        <p:nvSpPr>
          <p:cNvPr id="62" name="Google Shape;62;p14"/>
          <p:cNvSpPr txBox="1"/>
          <p:nvPr>
            <p:ph idx="1" type="body"/>
          </p:nvPr>
        </p:nvSpPr>
        <p:spPr>
          <a:xfrm>
            <a:off x="311700" y="932700"/>
            <a:ext cx="8713500" cy="379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419" sz="1600">
                <a:solidFill>
                  <a:srgbClr val="FFFFFF"/>
                </a:solidFill>
              </a:rPr>
              <a:t>Es un vertido de este hidrocarburo que se produce debido a un accidente o práctica inadecuada que contamina el medio ambiente, especialmente el mar. </a:t>
            </a:r>
            <a:endParaRPr sz="1600">
              <a:solidFill>
                <a:srgbClr val="FFFFFF"/>
              </a:solidFill>
            </a:endParaRPr>
          </a:p>
        </p:txBody>
      </p:sp>
      <p:pic>
        <p:nvPicPr>
          <p:cNvPr id="63" name="Google Shape;63;p14"/>
          <p:cNvPicPr preferRelativeResize="0"/>
          <p:nvPr/>
        </p:nvPicPr>
        <p:blipFill>
          <a:blip r:embed="rId3">
            <a:alphaModFix/>
          </a:blip>
          <a:stretch>
            <a:fillRect/>
          </a:stretch>
        </p:blipFill>
        <p:spPr>
          <a:xfrm>
            <a:off x="1565175" y="1663275"/>
            <a:ext cx="5635775" cy="3167501"/>
          </a:xfrm>
          <a:prstGeom prst="rect">
            <a:avLst/>
          </a:prstGeom>
          <a:noFill/>
          <a:ln cap="flat" cmpd="sng" w="38100">
            <a:solidFill>
              <a:schemeClr val="dk2"/>
            </a:solidFill>
            <a:prstDash val="solid"/>
            <a:round/>
            <a:headEnd len="sm" w="sm" type="none"/>
            <a:tailEnd len="sm" w="sm" type="none"/>
          </a:ln>
        </p:spPr>
      </p:pic>
      <p:sp>
        <p:nvSpPr>
          <p:cNvPr id="64" name="Google Shape;64;p14"/>
          <p:cNvSpPr txBox="1"/>
          <p:nvPr/>
        </p:nvSpPr>
        <p:spPr>
          <a:xfrm>
            <a:off x="107400" y="4830775"/>
            <a:ext cx="8929200" cy="26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a:t>Foto de: </a:t>
            </a:r>
            <a:r>
              <a:rPr lang="es-419"/>
              <a:t>https://contrapunto.com/nacional/ambiente/que-efectos-causa-el-derrame-de-petroleo-en-las-playas/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a:t>¿</a:t>
            </a:r>
            <a:r>
              <a:rPr lang="es-419"/>
              <a:t>Cómo</a:t>
            </a:r>
            <a:r>
              <a:rPr lang="es-419"/>
              <a:t> se origina?</a:t>
            </a:r>
            <a:endParaRPr/>
          </a:p>
        </p:txBody>
      </p:sp>
      <p:sp>
        <p:nvSpPr>
          <p:cNvPr id="70" name="Google Shape;70;p15"/>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419" sz="1600">
                <a:solidFill>
                  <a:srgbClr val="FFFFFF"/>
                </a:solidFill>
              </a:rPr>
              <a:t>Los derrames de petróleo a menudo ocurren debido a accidentes, cuando las personas cometen errores o equipos se descomponen  ocurre este desastre que tiene gran impacto en la vida marina de la zona.</a:t>
            </a:r>
            <a:br>
              <a:rPr lang="es-419" sz="1200">
                <a:solidFill>
                  <a:srgbClr val="FFFFFF"/>
                </a:solidFill>
              </a:rPr>
            </a:br>
            <a:endParaRPr>
              <a:solidFill>
                <a:srgbClr val="FFFFFF"/>
              </a:solidFill>
            </a:endParaRPr>
          </a:p>
        </p:txBody>
      </p:sp>
      <p:pic>
        <p:nvPicPr>
          <p:cNvPr id="71" name="Google Shape;71;p15"/>
          <p:cNvPicPr preferRelativeResize="0"/>
          <p:nvPr/>
        </p:nvPicPr>
        <p:blipFill>
          <a:blip r:embed="rId3">
            <a:alphaModFix/>
          </a:blip>
          <a:stretch>
            <a:fillRect/>
          </a:stretch>
        </p:blipFill>
        <p:spPr>
          <a:xfrm>
            <a:off x="453250" y="2056050"/>
            <a:ext cx="4588996" cy="2581299"/>
          </a:xfrm>
          <a:prstGeom prst="rect">
            <a:avLst/>
          </a:prstGeom>
          <a:noFill/>
          <a:ln cap="flat" cmpd="sng" w="38100">
            <a:solidFill>
              <a:schemeClr val="dk2"/>
            </a:solidFill>
            <a:prstDash val="solid"/>
            <a:round/>
            <a:headEnd len="sm" w="sm" type="none"/>
            <a:tailEnd len="sm" w="sm" type="none"/>
          </a:ln>
        </p:spPr>
      </p:pic>
      <p:sp>
        <p:nvSpPr>
          <p:cNvPr id="72" name="Google Shape;72;p15"/>
          <p:cNvSpPr txBox="1"/>
          <p:nvPr/>
        </p:nvSpPr>
        <p:spPr>
          <a:xfrm>
            <a:off x="5404100" y="2222000"/>
            <a:ext cx="3031200" cy="224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sz="1600">
                <a:solidFill>
                  <a:srgbClr val="FFFFFF"/>
                </a:solidFill>
              </a:rPr>
              <a:t>Esta foto fue tomada luego de un derrame de </a:t>
            </a:r>
            <a:r>
              <a:rPr lang="es-419" sz="1600">
                <a:solidFill>
                  <a:srgbClr val="FFFFFF"/>
                </a:solidFill>
              </a:rPr>
              <a:t>petróleo</a:t>
            </a:r>
            <a:r>
              <a:rPr lang="es-419" sz="1600">
                <a:solidFill>
                  <a:srgbClr val="FFFFFF"/>
                </a:solidFill>
              </a:rPr>
              <a:t> en Venezuela donde se derramaron cerca de </a:t>
            </a:r>
            <a:r>
              <a:rPr b="1" lang="es-419" sz="1600" u="sng">
                <a:solidFill>
                  <a:srgbClr val="FFFFFF"/>
                </a:solidFill>
              </a:rPr>
              <a:t>20.000 barriles de </a:t>
            </a:r>
            <a:r>
              <a:rPr b="1" lang="es-419" sz="1600" u="sng">
                <a:solidFill>
                  <a:srgbClr val="FFFFFF"/>
                </a:solidFill>
              </a:rPr>
              <a:t>petróleo</a:t>
            </a:r>
            <a:r>
              <a:rPr lang="es-419" sz="1600">
                <a:solidFill>
                  <a:srgbClr val="FFFFFF"/>
                </a:solidFill>
              </a:rPr>
              <a:t>.</a:t>
            </a:r>
            <a:endParaRPr sz="1600">
              <a:solidFill>
                <a:srgbClr val="FFFFFF"/>
              </a:solidFill>
            </a:endParaRPr>
          </a:p>
          <a:p>
            <a:pPr indent="0" lvl="0" marL="0" rtl="0" algn="l">
              <a:spcBef>
                <a:spcPts val="0"/>
              </a:spcBef>
              <a:spcAft>
                <a:spcPts val="0"/>
              </a:spcAft>
              <a:buNone/>
            </a:pPr>
            <a:r>
              <a:rPr lang="es-419" sz="1600">
                <a:solidFill>
                  <a:srgbClr val="FFFFFF"/>
                </a:solidFill>
              </a:rPr>
              <a:t>Los ambientalistas afirman que el daño a la fauna y flora es </a:t>
            </a:r>
            <a:r>
              <a:rPr lang="es-419" sz="1600">
                <a:solidFill>
                  <a:srgbClr val="FFFFFF"/>
                </a:solidFill>
              </a:rPr>
              <a:t>aún</a:t>
            </a:r>
            <a:r>
              <a:rPr lang="es-419" sz="1600">
                <a:solidFill>
                  <a:srgbClr val="FFFFFF"/>
                </a:solidFill>
              </a:rPr>
              <a:t> incalculable. </a:t>
            </a:r>
            <a:endParaRPr sz="1600">
              <a:solidFill>
                <a:srgbClr val="FFFFFF"/>
              </a:solidFill>
            </a:endParaRPr>
          </a:p>
        </p:txBody>
      </p:sp>
      <p:sp>
        <p:nvSpPr>
          <p:cNvPr id="73" name="Google Shape;73;p15"/>
          <p:cNvSpPr txBox="1"/>
          <p:nvPr/>
        </p:nvSpPr>
        <p:spPr>
          <a:xfrm>
            <a:off x="39300" y="4637350"/>
            <a:ext cx="9065400" cy="3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sz="1200"/>
              <a:t>Fuente: https://cnnespanol.cnn.com/video/derrame-petroleo-venezuela-costa-carabobo-falcon-impacto-ambiental-pkg-osmary-hernandez/</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77" name="Shape 77"/>
        <p:cNvGrpSpPr/>
        <p:nvPr/>
      </p:nvGrpSpPr>
      <p:grpSpPr>
        <a:xfrm>
          <a:off x="0" y="0"/>
          <a:ext cx="0" cy="0"/>
          <a:chOff x="0" y="0"/>
          <a:chExt cx="0" cy="0"/>
        </a:xfrm>
      </p:grpSpPr>
      <p:sp>
        <p:nvSpPr>
          <p:cNvPr id="78" name="Google Shape;78;p16"/>
          <p:cNvSpPr txBox="1"/>
          <p:nvPr>
            <p:ph type="title"/>
          </p:nvPr>
        </p:nvSpPr>
        <p:spPr>
          <a:xfrm>
            <a:off x="231550" y="217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a:t>¿Cuáles son las consecuencias?</a:t>
            </a:r>
            <a:endParaRPr/>
          </a:p>
        </p:txBody>
      </p:sp>
      <p:sp>
        <p:nvSpPr>
          <p:cNvPr id="79" name="Google Shape;79;p16"/>
          <p:cNvSpPr txBox="1"/>
          <p:nvPr>
            <p:ph idx="1" type="body"/>
          </p:nvPr>
        </p:nvSpPr>
        <p:spPr>
          <a:xfrm>
            <a:off x="151375" y="790600"/>
            <a:ext cx="4333500" cy="3416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rgbClr val="FFFFFF"/>
              </a:buClr>
              <a:buSzPts val="1500"/>
              <a:buChar char="●"/>
            </a:pPr>
            <a:r>
              <a:rPr b="1" lang="es-419" sz="1500" u="sng">
                <a:solidFill>
                  <a:srgbClr val="FFFFFF"/>
                </a:solidFill>
              </a:rPr>
              <a:t>Ecosistemas </a:t>
            </a:r>
            <a:r>
              <a:rPr b="1" lang="es-419" sz="1500" u="sng">
                <a:solidFill>
                  <a:srgbClr val="FFFFFF"/>
                </a:solidFill>
              </a:rPr>
              <a:t>frágiles</a:t>
            </a:r>
            <a:r>
              <a:rPr b="1" lang="es-419" sz="1500" u="sng">
                <a:solidFill>
                  <a:srgbClr val="FFFFFF"/>
                </a:solidFill>
              </a:rPr>
              <a:t>:</a:t>
            </a:r>
            <a:r>
              <a:rPr lang="es-419" sz="1500">
                <a:solidFill>
                  <a:srgbClr val="FFFFFF"/>
                </a:solidFill>
              </a:rPr>
              <a:t> El </a:t>
            </a:r>
            <a:r>
              <a:rPr lang="es-419" sz="1500">
                <a:solidFill>
                  <a:srgbClr val="FFFFFF"/>
                </a:solidFill>
              </a:rPr>
              <a:t>petróleo</a:t>
            </a:r>
            <a:r>
              <a:rPr lang="es-419" sz="1500">
                <a:solidFill>
                  <a:srgbClr val="FFFFFF"/>
                </a:solidFill>
              </a:rPr>
              <a:t> se adhiere a cada grano de arena, rocas, pastos, entre otros elementos importantes en el medio ambiente. Esto causa que el </a:t>
            </a:r>
            <a:r>
              <a:rPr lang="es-419" sz="1500">
                <a:solidFill>
                  <a:srgbClr val="FFFFFF"/>
                </a:solidFill>
              </a:rPr>
              <a:t>hábitat</a:t>
            </a:r>
            <a:r>
              <a:rPr lang="es-419" sz="1500">
                <a:solidFill>
                  <a:srgbClr val="FFFFFF"/>
                </a:solidFill>
              </a:rPr>
              <a:t> no sea adecuado para la vida silvestre, </a:t>
            </a:r>
            <a:r>
              <a:rPr lang="es-419" sz="1500" u="sng">
                <a:solidFill>
                  <a:srgbClr val="FFFFFF"/>
                </a:solidFill>
              </a:rPr>
              <a:t>rompiendo todo el ecosistema. </a:t>
            </a:r>
            <a:endParaRPr sz="1500" u="sng">
              <a:solidFill>
                <a:srgbClr val="FFFFFF"/>
              </a:solidFill>
            </a:endParaRPr>
          </a:p>
          <a:p>
            <a:pPr indent="0" lvl="0" marL="457200" rtl="0" algn="l">
              <a:spcBef>
                <a:spcPts val="1600"/>
              </a:spcBef>
              <a:spcAft>
                <a:spcPts val="0"/>
              </a:spcAft>
              <a:buNone/>
            </a:pPr>
            <a:r>
              <a:t/>
            </a:r>
            <a:endParaRPr sz="1500" u="sng">
              <a:solidFill>
                <a:srgbClr val="FFFFFF"/>
              </a:solidFill>
            </a:endParaRPr>
          </a:p>
          <a:p>
            <a:pPr indent="-323850" lvl="0" marL="457200" rtl="0" algn="l">
              <a:lnSpc>
                <a:spcPct val="136363"/>
              </a:lnSpc>
              <a:spcBef>
                <a:spcPts val="2300"/>
              </a:spcBef>
              <a:spcAft>
                <a:spcPts val="0"/>
              </a:spcAft>
              <a:buClr>
                <a:srgbClr val="FFFFFF"/>
              </a:buClr>
              <a:buSzPts val="1500"/>
              <a:buChar char="●"/>
            </a:pPr>
            <a:r>
              <a:rPr b="1" lang="es-419" sz="1500" u="sng">
                <a:solidFill>
                  <a:srgbClr val="FFFFFF"/>
                </a:solidFill>
              </a:rPr>
              <a:t>Aves y mamíferos:</a:t>
            </a:r>
            <a:r>
              <a:rPr lang="es-419" sz="1500">
                <a:solidFill>
                  <a:srgbClr val="FFFFFF"/>
                </a:solidFill>
              </a:rPr>
              <a:t> Se desenvuelven algunas especies de aves que buscan alimento en el mar. Las especies que se zambullen en el agua en busca de comida, tienen altas probabilidades de afectación por un derrame de petróleo.</a:t>
            </a:r>
            <a:endParaRPr sz="1500">
              <a:solidFill>
                <a:srgbClr val="FFFFFF"/>
              </a:solidFill>
            </a:endParaRPr>
          </a:p>
          <a:p>
            <a:pPr indent="0" lvl="0" marL="457200" rtl="0" algn="l">
              <a:spcBef>
                <a:spcPts val="1900"/>
              </a:spcBef>
              <a:spcAft>
                <a:spcPts val="1600"/>
              </a:spcAft>
              <a:buNone/>
            </a:pPr>
            <a:r>
              <a:t/>
            </a:r>
            <a:endParaRPr sz="1600">
              <a:solidFill>
                <a:srgbClr val="FFFFFF"/>
              </a:solidFill>
            </a:endParaRPr>
          </a:p>
        </p:txBody>
      </p:sp>
      <p:pic>
        <p:nvPicPr>
          <p:cNvPr id="80" name="Google Shape;80;p16"/>
          <p:cNvPicPr preferRelativeResize="0"/>
          <p:nvPr/>
        </p:nvPicPr>
        <p:blipFill>
          <a:blip r:embed="rId3">
            <a:alphaModFix/>
          </a:blip>
          <a:stretch>
            <a:fillRect/>
          </a:stretch>
        </p:blipFill>
        <p:spPr>
          <a:xfrm>
            <a:off x="4484875" y="1166375"/>
            <a:ext cx="4402575" cy="2935075"/>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84" name="Shape 84"/>
        <p:cNvGrpSpPr/>
        <p:nvPr/>
      </p:nvGrpSpPr>
      <p:grpSpPr>
        <a:xfrm>
          <a:off x="0" y="0"/>
          <a:ext cx="0" cy="0"/>
          <a:chOff x="0" y="0"/>
          <a:chExt cx="0" cy="0"/>
        </a:xfrm>
      </p:grpSpPr>
      <p:sp>
        <p:nvSpPr>
          <p:cNvPr id="85" name="Google Shape;85;p17"/>
          <p:cNvSpPr txBox="1"/>
          <p:nvPr>
            <p:ph type="title"/>
          </p:nvPr>
        </p:nvSpPr>
        <p:spPr>
          <a:xfrm>
            <a:off x="311700" y="3227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a:t>¿</a:t>
            </a:r>
            <a:r>
              <a:rPr lang="es-419"/>
              <a:t>Cuál</a:t>
            </a:r>
            <a:r>
              <a:rPr lang="es-419"/>
              <a:t> fue el derrame </a:t>
            </a:r>
            <a:r>
              <a:rPr lang="es-419"/>
              <a:t>más</a:t>
            </a:r>
            <a:r>
              <a:rPr lang="es-419"/>
              <a:t> grave?</a:t>
            </a:r>
            <a:endParaRPr/>
          </a:p>
        </p:txBody>
      </p:sp>
      <p:sp>
        <p:nvSpPr>
          <p:cNvPr id="86" name="Google Shape;86;p17"/>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419" sz="1400">
                <a:solidFill>
                  <a:srgbClr val="FFFFFF"/>
                </a:solidFill>
              </a:rPr>
              <a:t>Sin duda, el mayor derrame accidental de la historia es que causó una explosión el 3 de junio de 1979 en pozo Ixtoc I, a unos 80 kilómetros del estado mexicano de Campeche. Tomó nueve meses frenar el vertido de crudo. En total, 461.000 toneladas del petróleo mancharon el agua del mar en esa ocasión.</a:t>
            </a:r>
            <a:endParaRPr sz="1400">
              <a:solidFill>
                <a:srgbClr val="FFFFFF"/>
              </a:solidFill>
            </a:endParaRPr>
          </a:p>
        </p:txBody>
      </p:sp>
      <p:pic>
        <p:nvPicPr>
          <p:cNvPr id="87" name="Google Shape;87;p17"/>
          <p:cNvPicPr preferRelativeResize="0"/>
          <p:nvPr/>
        </p:nvPicPr>
        <p:blipFill>
          <a:blip r:embed="rId3">
            <a:alphaModFix/>
          </a:blip>
          <a:stretch>
            <a:fillRect/>
          </a:stretch>
        </p:blipFill>
        <p:spPr>
          <a:xfrm>
            <a:off x="375825" y="1979350"/>
            <a:ext cx="3695725" cy="2779975"/>
          </a:xfrm>
          <a:prstGeom prst="rect">
            <a:avLst/>
          </a:prstGeom>
          <a:noFill/>
          <a:ln>
            <a:noFill/>
          </a:ln>
        </p:spPr>
      </p:pic>
      <p:pic>
        <p:nvPicPr>
          <p:cNvPr id="88" name="Google Shape;88;p17"/>
          <p:cNvPicPr preferRelativeResize="0"/>
          <p:nvPr/>
        </p:nvPicPr>
        <p:blipFill>
          <a:blip r:embed="rId4">
            <a:alphaModFix/>
          </a:blip>
          <a:stretch>
            <a:fillRect/>
          </a:stretch>
        </p:blipFill>
        <p:spPr>
          <a:xfrm>
            <a:off x="4572000" y="2322213"/>
            <a:ext cx="3695725" cy="209424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92" name="Shape 92"/>
        <p:cNvGrpSpPr/>
        <p:nvPr/>
      </p:nvGrpSpPr>
      <p:grpSpPr>
        <a:xfrm>
          <a:off x="0" y="0"/>
          <a:ext cx="0" cy="0"/>
          <a:chOff x="0" y="0"/>
          <a:chExt cx="0" cy="0"/>
        </a:xfrm>
      </p:grpSpPr>
      <p:pic>
        <p:nvPicPr>
          <p:cNvPr id="93" name="Google Shape;93;p18"/>
          <p:cNvPicPr preferRelativeResize="0"/>
          <p:nvPr/>
        </p:nvPicPr>
        <p:blipFill>
          <a:blip r:embed="rId3">
            <a:alphaModFix/>
          </a:blip>
          <a:stretch>
            <a:fillRect/>
          </a:stretch>
        </p:blipFill>
        <p:spPr>
          <a:xfrm>
            <a:off x="1771552" y="162590"/>
            <a:ext cx="5600874" cy="4818325"/>
          </a:xfrm>
          <a:prstGeom prst="rect">
            <a:avLst/>
          </a:prstGeom>
          <a:noFill/>
          <a:ln>
            <a:noFill/>
          </a:ln>
        </p:spPr>
      </p:pic>
      <p:sp>
        <p:nvSpPr>
          <p:cNvPr id="94" name="Google Shape;94;p18"/>
          <p:cNvSpPr txBox="1"/>
          <p:nvPr/>
        </p:nvSpPr>
        <p:spPr>
          <a:xfrm>
            <a:off x="143225" y="273450"/>
            <a:ext cx="1419300" cy="48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a:t>Fuente: https://www.biodisol.com/medio-ambiente/los-10-derrames-de-petroleo-mas-grandes-de-la-historia-contaminacion-ambiental-medio-ambiente/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ctrTitle"/>
          </p:nvPr>
        </p:nvSpPr>
        <p:spPr>
          <a:xfrm>
            <a:off x="-361799" y="374922"/>
            <a:ext cx="6916500" cy="8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s-419" sz="3500">
                <a:solidFill>
                  <a:srgbClr val="FFFFFF"/>
                </a:solidFill>
              </a:rPr>
              <a:t>Biorremediación del petr</a:t>
            </a:r>
            <a:r>
              <a:rPr b="1" lang="es-419" sz="3500">
                <a:solidFill>
                  <a:srgbClr val="FFFFFF"/>
                </a:solidFill>
              </a:rPr>
              <a:t>óleo</a:t>
            </a:r>
            <a:r>
              <a:rPr b="1" lang="es-419"/>
              <a:t> </a:t>
            </a:r>
            <a:endParaRPr b="1"/>
          </a:p>
        </p:txBody>
      </p:sp>
      <p:sp>
        <p:nvSpPr>
          <p:cNvPr id="100" name="Google Shape;100;p19"/>
          <p:cNvSpPr txBox="1"/>
          <p:nvPr>
            <p:ph idx="1" type="subTitle"/>
          </p:nvPr>
        </p:nvSpPr>
        <p:spPr>
          <a:xfrm>
            <a:off x="311700" y="1202625"/>
            <a:ext cx="4716900" cy="28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2400">
                <a:solidFill>
                  <a:schemeClr val="dk1"/>
                </a:solidFill>
              </a:rPr>
              <a:t>La descomposición del petróleo por la vía microbiana es un mecanismo ágil y seguro para eliminar la contaminación.</a:t>
            </a:r>
            <a:endParaRPr sz="2400">
              <a:solidFill>
                <a:schemeClr val="dk1"/>
              </a:solidFill>
            </a:endParaRPr>
          </a:p>
        </p:txBody>
      </p:sp>
      <p:pic>
        <p:nvPicPr>
          <p:cNvPr id="101" name="Google Shape;101;p19"/>
          <p:cNvPicPr preferRelativeResize="0"/>
          <p:nvPr/>
        </p:nvPicPr>
        <p:blipFill>
          <a:blip r:embed="rId3">
            <a:alphaModFix/>
          </a:blip>
          <a:stretch>
            <a:fillRect/>
          </a:stretch>
        </p:blipFill>
        <p:spPr>
          <a:xfrm>
            <a:off x="5181000" y="1355026"/>
            <a:ext cx="3810600" cy="33639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ctrTitle"/>
          </p:nvPr>
        </p:nvSpPr>
        <p:spPr>
          <a:xfrm>
            <a:off x="-330873" y="412285"/>
            <a:ext cx="6914400" cy="79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s-419"/>
              <a:t>¿Como funciona? </a:t>
            </a:r>
            <a:endParaRPr b="1"/>
          </a:p>
        </p:txBody>
      </p:sp>
      <p:sp>
        <p:nvSpPr>
          <p:cNvPr id="107" name="Google Shape;107;p20"/>
          <p:cNvSpPr txBox="1"/>
          <p:nvPr>
            <p:ph idx="1" type="subTitle"/>
          </p:nvPr>
        </p:nvSpPr>
        <p:spPr>
          <a:xfrm>
            <a:off x="0" y="1390425"/>
            <a:ext cx="6186900" cy="33990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lang="es-419" sz="2400">
                <a:solidFill>
                  <a:schemeClr val="dk1"/>
                </a:solidFill>
              </a:rPr>
              <a:t>El petróleo es una fuente muy rica en materia orgánica, y los hidrocarburos que contiene son fácilmente atacados aeróbicamente por una variedad de microorganismos; cuando el petróleo entra en contacto con el agua y es expuesto al aire se somete a la descomposición microbiana.</a:t>
            </a:r>
            <a:endParaRPr sz="2400">
              <a:solidFill>
                <a:schemeClr val="dk1"/>
              </a:solidFill>
            </a:endParaRPr>
          </a:p>
        </p:txBody>
      </p:sp>
      <p:pic>
        <p:nvPicPr>
          <p:cNvPr id="108" name="Google Shape;108;p20"/>
          <p:cNvPicPr preferRelativeResize="0"/>
          <p:nvPr/>
        </p:nvPicPr>
        <p:blipFill>
          <a:blip r:embed="rId3">
            <a:alphaModFix/>
          </a:blip>
          <a:stretch>
            <a:fillRect/>
          </a:stretch>
        </p:blipFill>
        <p:spPr>
          <a:xfrm>
            <a:off x="5907000" y="1357270"/>
            <a:ext cx="3084600" cy="33990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ctrTitle"/>
          </p:nvPr>
        </p:nvSpPr>
        <p:spPr>
          <a:xfrm>
            <a:off x="0" y="0"/>
            <a:ext cx="7383900" cy="97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s-419" sz="2800"/>
              <a:t>Criterios del proceso de biorremediación </a:t>
            </a:r>
            <a:endParaRPr b="1" sz="2800"/>
          </a:p>
        </p:txBody>
      </p:sp>
      <p:sp>
        <p:nvSpPr>
          <p:cNvPr id="114" name="Google Shape;114;p21"/>
          <p:cNvSpPr txBox="1"/>
          <p:nvPr>
            <p:ph idx="1" type="subTitle"/>
          </p:nvPr>
        </p:nvSpPr>
        <p:spPr>
          <a:xfrm>
            <a:off x="0" y="973200"/>
            <a:ext cx="7383900" cy="37938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Char char="●"/>
            </a:pPr>
            <a:r>
              <a:rPr lang="es-419" sz="2000">
                <a:solidFill>
                  <a:schemeClr val="dk1"/>
                </a:solidFill>
              </a:rPr>
              <a:t>Los microorganismos existentes en el sitio, aquellos que se vayan a agregar deben tener capacidad catabólica.</a:t>
            </a:r>
            <a:endParaRPr sz="2000">
              <a:solidFill>
                <a:schemeClr val="dk1"/>
              </a:solidFill>
            </a:endParaRPr>
          </a:p>
          <a:p>
            <a:pPr indent="-355600" lvl="0" marL="457200" rtl="0" algn="l">
              <a:spcBef>
                <a:spcPts val="0"/>
              </a:spcBef>
              <a:spcAft>
                <a:spcPts val="0"/>
              </a:spcAft>
              <a:buClr>
                <a:schemeClr val="dk1"/>
              </a:buClr>
              <a:buSzPts val="2000"/>
              <a:buChar char="●"/>
            </a:pPr>
            <a:r>
              <a:rPr lang="es-419" sz="2000">
                <a:solidFill>
                  <a:schemeClr val="dk1"/>
                </a:solidFill>
              </a:rPr>
              <a:t>Los microorganismos utilizados deben ser capaces de transformar los compuestos a velocidades razonables y llevar la concentración de los compuestos a niveles estándar.</a:t>
            </a:r>
            <a:endParaRPr sz="2000">
              <a:solidFill>
                <a:schemeClr val="dk1"/>
              </a:solidFill>
            </a:endParaRPr>
          </a:p>
          <a:p>
            <a:pPr indent="-355600" lvl="0" marL="457200" rtl="0" algn="l">
              <a:spcBef>
                <a:spcPts val="0"/>
              </a:spcBef>
              <a:spcAft>
                <a:spcPts val="0"/>
              </a:spcAft>
              <a:buClr>
                <a:schemeClr val="dk1"/>
              </a:buClr>
              <a:buSzPts val="2000"/>
              <a:buChar char="●"/>
            </a:pPr>
            <a:r>
              <a:rPr lang="es-419" sz="2000">
                <a:solidFill>
                  <a:schemeClr val="dk1"/>
                </a:solidFill>
              </a:rPr>
              <a:t>No deben generar productos tóxicos a las concentraciones finales esperadas para el desarrollo de la biorremediación.</a:t>
            </a:r>
            <a:endParaRPr sz="2000">
              <a:solidFill>
                <a:schemeClr val="dk1"/>
              </a:solidFill>
            </a:endParaRPr>
          </a:p>
          <a:p>
            <a:pPr indent="-355600" lvl="0" marL="457200" rtl="0" algn="l">
              <a:spcBef>
                <a:spcPts val="0"/>
              </a:spcBef>
              <a:spcAft>
                <a:spcPts val="0"/>
              </a:spcAft>
              <a:buClr>
                <a:schemeClr val="dk1"/>
              </a:buClr>
              <a:buSzPts val="2000"/>
              <a:buChar char="●"/>
            </a:pPr>
            <a:r>
              <a:rPr lang="es-419" sz="2000">
                <a:solidFill>
                  <a:schemeClr val="dk1"/>
                </a:solidFill>
              </a:rPr>
              <a:t>El sitio no debe presentar concentraciones o combinaciones de químicos que hayan sido identificados como inhibitorios para las especies biodegradadoras, o al menos deben estar diluidas.</a:t>
            </a:r>
            <a:endParaRPr sz="2000">
              <a:solidFill>
                <a:schemeClr val="dk1"/>
              </a:solidFill>
            </a:endParaRPr>
          </a:p>
          <a:p>
            <a:pPr indent="0" lvl="0" marL="0" rtl="0" algn="l">
              <a:spcBef>
                <a:spcPts val="0"/>
              </a:spcBef>
              <a:spcAft>
                <a:spcPts val="0"/>
              </a:spcAft>
              <a:buNone/>
            </a:pPr>
            <a:r>
              <a:t/>
            </a:r>
            <a:endParaRPr sz="2000">
              <a:solidFill>
                <a:schemeClr val="dk1"/>
              </a:solidFill>
            </a:endParaRPr>
          </a:p>
        </p:txBody>
      </p:sp>
      <p:pic>
        <p:nvPicPr>
          <p:cNvPr id="115" name="Google Shape;115;p21"/>
          <p:cNvPicPr preferRelativeResize="0"/>
          <p:nvPr/>
        </p:nvPicPr>
        <p:blipFill>
          <a:blip r:embed="rId3">
            <a:alphaModFix/>
          </a:blip>
          <a:stretch>
            <a:fillRect/>
          </a:stretch>
        </p:blipFill>
        <p:spPr>
          <a:xfrm>
            <a:off x="7308225" y="642952"/>
            <a:ext cx="1835775" cy="4500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