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BE12-33E8-42EE-85C0-1A08CCE934CD}" type="datetimeFigureOut">
              <a:rPr lang="es-AR" smtClean="0"/>
              <a:t>24/11/2020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953A114-86DC-4B4A-9138-614005543C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77964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BE12-33E8-42EE-85C0-1A08CCE934CD}" type="datetimeFigureOut">
              <a:rPr lang="es-AR" smtClean="0"/>
              <a:t>24/11/2020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953A114-86DC-4B4A-9138-614005543C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2060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BE12-33E8-42EE-85C0-1A08CCE934CD}" type="datetimeFigureOut">
              <a:rPr lang="es-AR" smtClean="0"/>
              <a:t>24/11/2020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953A114-86DC-4B4A-9138-614005543CC7}" type="slidenum">
              <a:rPr lang="es-AR" smtClean="0"/>
              <a:t>‹Nº›</a:t>
            </a:fld>
            <a:endParaRPr lang="es-A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3440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BE12-33E8-42EE-85C0-1A08CCE934CD}" type="datetimeFigureOut">
              <a:rPr lang="es-AR" smtClean="0"/>
              <a:t>24/11/2020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53A114-86DC-4B4A-9138-614005543C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09697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BE12-33E8-42EE-85C0-1A08CCE934CD}" type="datetimeFigureOut">
              <a:rPr lang="es-AR" smtClean="0"/>
              <a:t>24/11/2020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53A114-86DC-4B4A-9138-614005543CC7}" type="slidenum">
              <a:rPr lang="es-AR" smtClean="0"/>
              <a:t>‹Nº›</a:t>
            </a:fld>
            <a:endParaRPr lang="es-A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8121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BE12-33E8-42EE-85C0-1A08CCE934CD}" type="datetimeFigureOut">
              <a:rPr lang="es-AR" smtClean="0"/>
              <a:t>24/11/2020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53A114-86DC-4B4A-9138-614005543C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473477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BE12-33E8-42EE-85C0-1A08CCE934CD}" type="datetimeFigureOut">
              <a:rPr lang="es-AR" smtClean="0"/>
              <a:t>24/11/2020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A114-86DC-4B4A-9138-614005543C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537365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BE12-33E8-42EE-85C0-1A08CCE934CD}" type="datetimeFigureOut">
              <a:rPr lang="es-AR" smtClean="0"/>
              <a:t>24/11/2020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A114-86DC-4B4A-9138-614005543C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46574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BE12-33E8-42EE-85C0-1A08CCE934CD}" type="datetimeFigureOut">
              <a:rPr lang="es-AR" smtClean="0"/>
              <a:t>24/11/2020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A114-86DC-4B4A-9138-614005543C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88163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BE12-33E8-42EE-85C0-1A08CCE934CD}" type="datetimeFigureOut">
              <a:rPr lang="es-AR" smtClean="0"/>
              <a:t>24/11/2020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953A114-86DC-4B4A-9138-614005543C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49049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BE12-33E8-42EE-85C0-1A08CCE934CD}" type="datetimeFigureOut">
              <a:rPr lang="es-AR" smtClean="0"/>
              <a:t>24/11/2020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953A114-86DC-4B4A-9138-614005543C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99371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BE12-33E8-42EE-85C0-1A08CCE934CD}" type="datetimeFigureOut">
              <a:rPr lang="es-AR" smtClean="0"/>
              <a:t>24/11/2020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953A114-86DC-4B4A-9138-614005543C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72305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BE12-33E8-42EE-85C0-1A08CCE934CD}" type="datetimeFigureOut">
              <a:rPr lang="es-AR" smtClean="0"/>
              <a:t>24/11/2020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A114-86DC-4B4A-9138-614005543C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97175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BE12-33E8-42EE-85C0-1A08CCE934CD}" type="datetimeFigureOut">
              <a:rPr lang="es-AR" smtClean="0"/>
              <a:t>24/11/2020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A114-86DC-4B4A-9138-614005543C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36975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BE12-33E8-42EE-85C0-1A08CCE934CD}" type="datetimeFigureOut">
              <a:rPr lang="es-AR" smtClean="0"/>
              <a:t>24/11/2020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A114-86DC-4B4A-9138-614005543C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13181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BE12-33E8-42EE-85C0-1A08CCE934CD}" type="datetimeFigureOut">
              <a:rPr lang="es-AR" smtClean="0"/>
              <a:t>24/11/2020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53A114-86DC-4B4A-9138-614005543C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0978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CBE12-33E8-42EE-85C0-1A08CCE934CD}" type="datetimeFigureOut">
              <a:rPr lang="es-AR" smtClean="0"/>
              <a:t>24/11/2020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953A114-86DC-4B4A-9138-614005543CC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21880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47323" y="559675"/>
            <a:ext cx="8915399" cy="2262781"/>
          </a:xfrm>
        </p:spPr>
        <p:txBody>
          <a:bodyPr>
            <a:noAutofit/>
          </a:bodyPr>
          <a:lstStyle/>
          <a:p>
            <a:r>
              <a:rPr lang="es-ES" sz="8000" dirty="0" smtClean="0"/>
              <a:t>Recursos Naturales</a:t>
            </a:r>
            <a:endParaRPr lang="es-AR" sz="8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89212" y="3752194"/>
            <a:ext cx="8915399" cy="2806262"/>
          </a:xfrm>
        </p:spPr>
        <p:txBody>
          <a:bodyPr>
            <a:normAutofit/>
          </a:bodyPr>
          <a:lstStyle/>
          <a:p>
            <a:r>
              <a:rPr lang="es-ES" sz="2800" dirty="0" smtClean="0"/>
              <a:t>Alumna: Iara Nahir Zarate de Andres</a:t>
            </a:r>
          </a:p>
          <a:p>
            <a:r>
              <a:rPr lang="es-ES" sz="2800" dirty="0" smtClean="0"/>
              <a:t>Profesor: Andres Argentino</a:t>
            </a:r>
          </a:p>
          <a:p>
            <a:r>
              <a:rPr lang="es-ES" sz="2800" dirty="0" smtClean="0"/>
              <a:t>Materia: Geografía</a:t>
            </a:r>
          </a:p>
          <a:p>
            <a:r>
              <a:rPr lang="es-ES" sz="2800" dirty="0" smtClean="0"/>
              <a:t>Curso: 3°</a:t>
            </a:r>
          </a:p>
          <a:p>
            <a:r>
              <a:rPr lang="es-ES" sz="2800" dirty="0" smtClean="0"/>
              <a:t>Año: 2020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2611681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41915" y="430924"/>
            <a:ext cx="8915400" cy="3777622"/>
          </a:xfrm>
        </p:spPr>
        <p:txBody>
          <a:bodyPr>
            <a:noAutofit/>
          </a:bodyPr>
          <a:lstStyle/>
          <a:p>
            <a:r>
              <a:rPr lang="es-ES" sz="8800" dirty="0" smtClean="0"/>
              <a:t>Se clasifican en 2</a:t>
            </a:r>
            <a:r>
              <a:rPr lang="es-AR" sz="8800" dirty="0" smtClean="0"/>
              <a:t>: Renovables y No Renovables</a:t>
            </a:r>
            <a:endParaRPr lang="es-ES" sz="8800" dirty="0" smtClean="0"/>
          </a:p>
        </p:txBody>
      </p:sp>
    </p:spTree>
    <p:extLst>
      <p:ext uri="{BB962C8B-B14F-4D97-AF65-F5344CB8AC3E}">
        <p14:creationId xmlns:p14="http://schemas.microsoft.com/office/powerpoint/2010/main" val="1700602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" sz="8000" dirty="0" smtClean="0">
                <a:solidFill>
                  <a:srgbClr val="FF0000"/>
                </a:solidFill>
              </a:rPr>
              <a:t>RENOVABLES</a:t>
            </a:r>
            <a:endParaRPr lang="es-AR" sz="8000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>
            <a:normAutofit fontScale="92500" lnSpcReduction="10000"/>
          </a:bodyPr>
          <a:lstStyle/>
          <a:p>
            <a:r>
              <a:rPr lang="es-ES" sz="2000" dirty="0"/>
              <a:t>Son aquellos recursos que no se agotan con su utilización, ya que vuelven a su estado original o se regeneran a una tasa mayor a la que los recursos disminuyen mediante su uso</a:t>
            </a:r>
            <a:r>
              <a:rPr lang="es-ES" sz="2000" dirty="0" smtClean="0"/>
              <a:t>.</a:t>
            </a:r>
            <a:r>
              <a:rPr lang="es-ES" sz="2000" baseline="30000" dirty="0"/>
              <a:t> </a:t>
            </a:r>
            <a:r>
              <a:rPr lang="es-ES" sz="2000" dirty="0" smtClean="0"/>
              <a:t>​</a:t>
            </a:r>
            <a:r>
              <a:rPr lang="es-ES" sz="2000" dirty="0"/>
              <a:t>Esto significa que ciertos recursos renovables pueden dejar de serlo si su tasa de utilización es tan alta que evite su renovación, en tal sentido debe realizarse el uso racional e inteligente que permita la sostenibilidad de dichos recursos. Dentro de esta categoría de recursos renovables encontramos el agua y la biomasa (todo ser viviente</a:t>
            </a:r>
            <a:r>
              <a:rPr lang="es-ES" sz="2000" dirty="0" smtClean="0"/>
              <a:t>). </a:t>
            </a:r>
            <a:r>
              <a:rPr lang="es-ES" sz="2000" dirty="0"/>
              <a:t>Un recurso renovable es un recurso natural que se puede restaurar por procesos naturales a una velocidad superior a la del consumo por los seres humanos. La </a:t>
            </a:r>
            <a:r>
              <a:rPr lang="es-ES" sz="2000" dirty="0">
                <a:solidFill>
                  <a:schemeClr val="tx1"/>
                </a:solidFill>
              </a:rPr>
              <a:t>radiación solar</a:t>
            </a:r>
            <a:r>
              <a:rPr lang="es-ES" sz="2000" dirty="0"/>
              <a:t>, las mareas, el viento y la energía hidroeléctrica son recursos perpetuos que no corren peligro de agotarse a largo plazo).</a:t>
            </a:r>
            <a:endParaRPr lang="es-ES" sz="2000" dirty="0" smtClean="0"/>
          </a:p>
          <a:p>
            <a:r>
              <a:rPr lang="es-ES" sz="2000" dirty="0" smtClean="0">
                <a:solidFill>
                  <a:srgbClr val="FF0000"/>
                </a:solidFill>
              </a:rPr>
              <a:t>EJEMPLOS</a:t>
            </a:r>
            <a:r>
              <a:rPr lang="es-ES" sz="2000" dirty="0" smtClean="0"/>
              <a:t>: </a:t>
            </a:r>
            <a:r>
              <a:rPr lang="es-ES" sz="2000" dirty="0">
                <a:solidFill>
                  <a:schemeClr val="tx1"/>
                </a:solidFill>
              </a:rPr>
              <a:t>E</a:t>
            </a:r>
            <a:r>
              <a:rPr lang="es-ES" sz="2000" dirty="0" smtClean="0">
                <a:solidFill>
                  <a:schemeClr val="tx1"/>
                </a:solidFill>
              </a:rPr>
              <a:t>nergía eólica,</a:t>
            </a:r>
            <a:r>
              <a:rPr lang="es-ES" sz="2000" dirty="0">
                <a:solidFill>
                  <a:schemeClr val="tx1"/>
                </a:solidFill>
              </a:rPr>
              <a:t> radiación </a:t>
            </a:r>
            <a:r>
              <a:rPr lang="es-ES" sz="2000" dirty="0" smtClean="0">
                <a:solidFill>
                  <a:schemeClr val="tx1"/>
                </a:solidFill>
              </a:rPr>
              <a:t>solar</a:t>
            </a:r>
            <a:r>
              <a:rPr lang="es-ES" sz="2000" dirty="0">
                <a:solidFill>
                  <a:schemeClr val="tx1"/>
                </a:solidFill>
              </a:rPr>
              <a:t>,</a:t>
            </a:r>
            <a:r>
              <a:rPr lang="es-ES" sz="2000" dirty="0">
                <a:solidFill>
                  <a:schemeClr val="tx1"/>
                </a:solidFill>
              </a:rPr>
              <a:t> energía hidráulica, energía geotérmica, </a:t>
            </a:r>
            <a:r>
              <a:rPr lang="es-ES" sz="2000" u="sng" dirty="0">
                <a:solidFill>
                  <a:schemeClr val="tx1"/>
                </a:solidFill>
              </a:rPr>
              <a:t>madera</a:t>
            </a:r>
            <a:r>
              <a:rPr lang="es-ES" sz="2000" dirty="0">
                <a:solidFill>
                  <a:schemeClr val="tx1"/>
                </a:solidFill>
              </a:rPr>
              <a:t>, y </a:t>
            </a:r>
            <a:r>
              <a:rPr lang="es-ES" sz="2000" u="sng" dirty="0">
                <a:solidFill>
                  <a:schemeClr val="tx1"/>
                </a:solidFill>
              </a:rPr>
              <a:t>productos </a:t>
            </a:r>
            <a:r>
              <a:rPr lang="es-ES" sz="2000" u="sng" dirty="0" smtClean="0">
                <a:solidFill>
                  <a:schemeClr val="tx1"/>
                </a:solidFill>
              </a:rPr>
              <a:t>de agricultura</a:t>
            </a:r>
            <a:r>
              <a:rPr lang="es-ES" sz="2000" dirty="0">
                <a:solidFill>
                  <a:schemeClr val="tx1"/>
                </a:solidFill>
              </a:rPr>
              <a:t> </a:t>
            </a:r>
            <a:r>
              <a:rPr lang="es-ES" sz="2000" dirty="0" smtClean="0">
                <a:solidFill>
                  <a:schemeClr val="tx1"/>
                </a:solidFill>
              </a:rPr>
              <a:t>como</a:t>
            </a:r>
            <a:r>
              <a:rPr lang="es-ES" sz="2000" dirty="0">
                <a:solidFill>
                  <a:schemeClr val="tx1"/>
                </a:solidFill>
              </a:rPr>
              <a:t> cereales, frutales, tubérculos, hortalizas, desechos de actividades agrícolas entre otros.</a:t>
            </a:r>
            <a:endParaRPr lang="es-ES" sz="2000" dirty="0" smtClean="0">
              <a:solidFill>
                <a:schemeClr val="tx1"/>
              </a:solidFill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04794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7200" dirty="0" smtClean="0">
                <a:solidFill>
                  <a:srgbClr val="7030A0"/>
                </a:solidFill>
              </a:rPr>
              <a:t>NO RENOVABLES</a:t>
            </a:r>
            <a:endParaRPr lang="es-AR" sz="7200" dirty="0">
              <a:solidFill>
                <a:srgbClr val="7030A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>
            <a:normAutofit/>
          </a:bodyPr>
          <a:lstStyle/>
          <a:p>
            <a:r>
              <a:rPr lang="es-ES" sz="2000" dirty="0"/>
              <a:t>Los recursos no renovables son recursos naturales que no pueden ser producidos, cultivados, regenerados o reutilizados a una escala tal que pueda sostener su tasa de </a:t>
            </a:r>
            <a:r>
              <a:rPr lang="es-ES" sz="2000" dirty="0" smtClean="0"/>
              <a:t>consumo.</a:t>
            </a:r>
            <a:r>
              <a:rPr lang="es-ES" sz="2000" baseline="30000" dirty="0"/>
              <a:t> </a:t>
            </a:r>
            <a:r>
              <a:rPr lang="es-ES" sz="2000" dirty="0" smtClean="0"/>
              <a:t>Estos </a:t>
            </a:r>
            <a:r>
              <a:rPr lang="es-ES" sz="2000" dirty="0"/>
              <a:t>recursos frecuentemente existen en cantidades fijas ya que la naturaleza no puede recrearlos en periodos geológicos cortos</a:t>
            </a:r>
            <a:r>
              <a:rPr lang="es-ES" sz="2000" dirty="0" smtClean="0"/>
              <a:t>. </a:t>
            </a:r>
            <a:r>
              <a:rPr lang="es-ES" sz="2000" dirty="0"/>
              <a:t>Se denominan </a:t>
            </a:r>
            <a:r>
              <a:rPr lang="es-ES" sz="2000" i="1" dirty="0"/>
              <a:t>reservas</a:t>
            </a:r>
            <a:r>
              <a:rPr lang="es-ES" sz="2000" dirty="0"/>
              <a:t> a los contingentes de recursos que pueden ser extraídos con provecho. El valor económico (monetario) depende de su escasez y demanda y es el tema que preocupa a la economía. Su utilidad como recursos depende de su aplicabilidad, pero también del costo económico y del costo energético de su localización y explotación</a:t>
            </a:r>
            <a:r>
              <a:rPr lang="es-ES" sz="2000" dirty="0" smtClean="0"/>
              <a:t>.</a:t>
            </a:r>
          </a:p>
          <a:p>
            <a:r>
              <a:rPr lang="es-ES" sz="2000" dirty="0" smtClean="0">
                <a:solidFill>
                  <a:srgbClr val="7030A0"/>
                </a:solidFill>
              </a:rPr>
              <a:t>EJEMPLOS: </a:t>
            </a:r>
            <a:r>
              <a:rPr lang="es-ES" sz="2000" dirty="0"/>
              <a:t>el carbón, el petróleo, los minerales, los metales, el gas natural y los depósitos de agua subterránea, en el caso de </a:t>
            </a:r>
            <a:r>
              <a:rPr lang="es-ES" sz="2000" dirty="0" smtClean="0"/>
              <a:t>acuíferos</a:t>
            </a:r>
            <a:r>
              <a:rPr lang="es-ES" sz="2000" dirty="0"/>
              <a:t> </a:t>
            </a:r>
            <a:r>
              <a:rPr lang="es-ES" sz="2000" dirty="0" smtClean="0"/>
              <a:t>confinados </a:t>
            </a:r>
            <a:r>
              <a:rPr lang="es-ES" sz="2000" dirty="0"/>
              <a:t>sin recarga.</a:t>
            </a:r>
            <a:endParaRPr lang="es-AR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27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AR" sz="8900" dirty="0">
                <a:solidFill>
                  <a:srgbClr val="00B050"/>
                </a:solidFill>
              </a:rPr>
              <a:t>Protección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>
            <a:normAutofit lnSpcReduction="10000"/>
          </a:bodyPr>
          <a:lstStyle/>
          <a:p>
            <a:r>
              <a:rPr lang="es-ES" sz="2000" dirty="0"/>
              <a:t>La biología de la conservación es el estudio científico de la naturaleza y del estado de la biodiversidad de la Tierra con el objetivo de proteger las especies, sus hábitats y los ecosistemas para evitar tasas de extinción </a:t>
            </a:r>
            <a:r>
              <a:rPr lang="es-ES" sz="2000" dirty="0" smtClean="0"/>
              <a:t>excesivas.</a:t>
            </a:r>
            <a:r>
              <a:rPr lang="es-ES" sz="2000" baseline="30000" dirty="0"/>
              <a:t> </a:t>
            </a:r>
            <a:r>
              <a:rPr lang="es-ES" sz="2000" dirty="0" smtClean="0"/>
              <a:t>Es </a:t>
            </a:r>
            <a:r>
              <a:rPr lang="es-ES" sz="2000" dirty="0"/>
              <a:t>una materia interdisciplinaria de las ciencias, la economía y la práctica del manejo de los recursos </a:t>
            </a:r>
            <a:r>
              <a:rPr lang="es-ES" sz="2000" dirty="0" smtClean="0"/>
              <a:t>naturales.​ </a:t>
            </a:r>
            <a:r>
              <a:rPr lang="es-ES" sz="2000" dirty="0"/>
              <a:t>El término biología de la conservación fue introducido como título de una conferencia realizada en la Universidad de California en San Diego en La </a:t>
            </a:r>
            <a:r>
              <a:rPr lang="es-ES" sz="2000" dirty="0" err="1"/>
              <a:t>Jolla</a:t>
            </a:r>
            <a:r>
              <a:rPr lang="es-ES" sz="2000" dirty="0"/>
              <a:t>, California en 1978 organizada por los biólogos Bruce </a:t>
            </a:r>
            <a:r>
              <a:rPr lang="es-ES" sz="2000" dirty="0" err="1"/>
              <a:t>Wilcox</a:t>
            </a:r>
            <a:r>
              <a:rPr lang="es-ES" sz="2000" dirty="0"/>
              <a:t> y Michael </a:t>
            </a:r>
            <a:r>
              <a:rPr lang="es-ES" sz="2000" dirty="0" err="1"/>
              <a:t>Soulé</a:t>
            </a:r>
            <a:r>
              <a:rPr lang="es-ES" sz="2000" dirty="0"/>
              <a:t>.</a:t>
            </a:r>
          </a:p>
          <a:p>
            <a:r>
              <a:rPr lang="es-ES" sz="2000" dirty="0"/>
              <a:t>La conservación de hábitats es el sistema de manejo del recurso tierra, práctica que busca conservar, proteger y restaurar los hábitats de las plantas y animales silvestres para prevenir su extinción, la fragmentación de hábitats y la reducción de la distribución </a:t>
            </a:r>
            <a:r>
              <a:rPr lang="es-ES" sz="2000" dirty="0" smtClean="0"/>
              <a:t>geográfica.</a:t>
            </a:r>
            <a:endParaRPr lang="es-ES" sz="2000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74443192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</TotalTime>
  <Words>184</Words>
  <Application>Microsoft Office PowerPoint</Application>
  <PresentationFormat>Panorámica</PresentationFormat>
  <Paragraphs>16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Espiral</vt:lpstr>
      <vt:lpstr>Recursos Naturales</vt:lpstr>
      <vt:lpstr>Presentación de PowerPoint</vt:lpstr>
      <vt:lpstr>RENOVABLES</vt:lpstr>
      <vt:lpstr>NO RENOVABLES</vt:lpstr>
      <vt:lpstr>Protección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4</cp:revision>
  <dcterms:created xsi:type="dcterms:W3CDTF">2020-11-24T21:59:56Z</dcterms:created>
  <dcterms:modified xsi:type="dcterms:W3CDTF">2020-11-24T22:39:24Z</dcterms:modified>
</cp:coreProperties>
</file>