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Montserrat"/>
      <p:regular r:id="rId12"/>
      <p:bold r:id="rId13"/>
      <p:italic r:id="rId14"/>
      <p:boldItalic r:id="rId15"/>
    </p:embeddedFont>
    <p:embeddedFont>
      <p:font typeface="La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boldItalic.fntdata"/><Relationship Id="rId14" Type="http://schemas.openxmlformats.org/officeDocument/2006/relationships/font" Target="fonts/Montserrat-italic.fntdata"/><Relationship Id="rId17" Type="http://schemas.openxmlformats.org/officeDocument/2006/relationships/font" Target="fonts/Lato-bold.fntdata"/><Relationship Id="rId16" Type="http://schemas.openxmlformats.org/officeDocument/2006/relationships/font" Target="fonts/Lato-regular.fntdata"/><Relationship Id="rId5" Type="http://schemas.openxmlformats.org/officeDocument/2006/relationships/notesMaster" Target="notesMasters/notesMaster1.xml"/><Relationship Id="rId19" Type="http://schemas.openxmlformats.org/officeDocument/2006/relationships/font" Target="fonts/Lato-boldItalic.fntdata"/><Relationship Id="rId6" Type="http://schemas.openxmlformats.org/officeDocument/2006/relationships/slide" Target="slides/slide1.xml"/><Relationship Id="rId18"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ad6434e68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ad6434e68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ad6434e68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ad6434e68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ad6434e68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ad6434e68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ad6434e68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ad6434e68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ad6434e68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ad6434e68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434500" y="1578400"/>
            <a:ext cx="51201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El accidente de Chernobyl</a:t>
            </a:r>
            <a:endParaRPr/>
          </a:p>
        </p:txBody>
      </p:sp>
      <p:sp>
        <p:nvSpPr>
          <p:cNvPr id="135" name="Google Shape;135;p13"/>
          <p:cNvSpPr txBox="1"/>
          <p:nvPr>
            <p:ph idx="1" type="subTitle"/>
          </p:nvPr>
        </p:nvSpPr>
        <p:spPr>
          <a:xfrm>
            <a:off x="5413275" y="4050400"/>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400"/>
              <a:t>Martín Iara y Mendoza Melina 3er añ</a:t>
            </a:r>
            <a:r>
              <a:rPr lang="es" sz="1400"/>
              <a:t>o</a:t>
            </a:r>
            <a:endParaRPr sz="1400"/>
          </a:p>
          <a:p>
            <a:pPr indent="0" lvl="0" marL="0" rtl="0" algn="l">
              <a:spcBef>
                <a:spcPts val="0"/>
              </a:spcBef>
              <a:spcAft>
                <a:spcPts val="0"/>
              </a:spcAft>
              <a:buNone/>
            </a:pPr>
            <a:r>
              <a:t/>
            </a:r>
            <a:endParaRPr/>
          </a:p>
        </p:txBody>
      </p:sp>
      <p:sp>
        <p:nvSpPr>
          <p:cNvPr id="136" name="Google Shape;136;p13"/>
          <p:cNvSpPr txBox="1"/>
          <p:nvPr/>
        </p:nvSpPr>
        <p:spPr>
          <a:xfrm>
            <a:off x="451350" y="4626325"/>
            <a:ext cx="705300" cy="1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pic>
        <p:nvPicPr>
          <p:cNvPr id="137" name="Google Shape;137;p13"/>
          <p:cNvPicPr preferRelativeResize="0"/>
          <p:nvPr/>
        </p:nvPicPr>
        <p:blipFill>
          <a:blip r:embed="rId3">
            <a:alphaModFix/>
          </a:blip>
          <a:stretch>
            <a:fillRect/>
          </a:stretch>
        </p:blipFill>
        <p:spPr>
          <a:xfrm>
            <a:off x="1426225" y="2703175"/>
            <a:ext cx="1766050" cy="1677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4"/>
          <p:cNvSpPr txBox="1"/>
          <p:nvPr>
            <p:ph type="title"/>
          </p:nvPr>
        </p:nvSpPr>
        <p:spPr>
          <a:xfrm>
            <a:off x="1297500" y="38460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¿Qué sucedió? </a:t>
            </a:r>
            <a:endParaRPr/>
          </a:p>
        </p:txBody>
      </p:sp>
      <p:sp>
        <p:nvSpPr>
          <p:cNvPr id="143" name="Google Shape;143;p14"/>
          <p:cNvSpPr txBox="1"/>
          <p:nvPr>
            <p:ph idx="1" type="body"/>
          </p:nvPr>
        </p:nvSpPr>
        <p:spPr>
          <a:xfrm>
            <a:off x="1297500" y="1116150"/>
            <a:ext cx="71601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400"/>
              <a:t>El 25  de abril de 1986, se produjo el peor accidente nuclear de la historia en el norte de Ucrania cuando un reactor de la  central nuclear </a:t>
            </a:r>
            <a:r>
              <a:rPr lang="es" sz="1400"/>
              <a:t>Vladímir Ilich Lenin explotó y ardió. </a:t>
            </a:r>
            <a:endParaRPr sz="1400"/>
          </a:p>
          <a:p>
            <a:pPr indent="0" lvl="0" marL="0" rtl="0" algn="l">
              <a:spcBef>
                <a:spcPts val="1600"/>
              </a:spcBef>
              <a:spcAft>
                <a:spcPts val="0"/>
              </a:spcAft>
              <a:buNone/>
            </a:pPr>
            <a:r>
              <a:rPr lang="es" sz="1400"/>
              <a:t>El </a:t>
            </a:r>
            <a:r>
              <a:rPr lang="es" sz="1400"/>
              <a:t>día</a:t>
            </a:r>
            <a:r>
              <a:rPr lang="es" sz="1400"/>
              <a:t> anterior a la tragedia </a:t>
            </a:r>
            <a:r>
              <a:rPr lang="es" sz="1400"/>
              <a:t>habían</a:t>
            </a:r>
            <a:r>
              <a:rPr lang="es" sz="1400"/>
              <a:t> estado haciendo pruebas que requerían reducir la potencia lo que </a:t>
            </a:r>
            <a:r>
              <a:rPr lang="es" sz="1400"/>
              <a:t>desequilibró</a:t>
            </a:r>
            <a:r>
              <a:rPr lang="es" sz="1400"/>
              <a:t> el reactor 4 de la planta, causando </a:t>
            </a:r>
            <a:r>
              <a:rPr lang="es" sz="1400"/>
              <a:t>así</a:t>
            </a:r>
            <a:r>
              <a:rPr lang="es" sz="1400"/>
              <a:t> las dos explosiones que desembocaron los incendios y la </a:t>
            </a:r>
            <a:r>
              <a:rPr lang="es" sz="1400"/>
              <a:t>expansión</a:t>
            </a:r>
            <a:r>
              <a:rPr lang="es" sz="1400"/>
              <a:t> de radioactividad en la zona.</a:t>
            </a:r>
            <a:endParaRPr sz="1400"/>
          </a:p>
          <a:p>
            <a:pPr indent="0" lvl="0" marL="0" rtl="0" algn="l">
              <a:spcBef>
                <a:spcPts val="1600"/>
              </a:spcBef>
              <a:spcAft>
                <a:spcPts val="0"/>
              </a:spcAft>
              <a:buNone/>
            </a:pPr>
            <a:r>
              <a:rPr lang="es" sz="1400"/>
              <a:t>Después del accidente, se inició un proceso masivo de descontaminación, contención y mitigación que desempeñaron aproximadamente 600 000 personas denominadas liquidadores en las zonas circundantes al lugar del accidente. Se aisló un área de 30 km de radio alrededor de la central nuclear conocida como zona de alienación, que aún sigue vigente. Más de 30 años después, los científicos estiman que la zona que rodea la antigua central no será habitable hasta dentro de 20.000 años.</a:t>
            </a:r>
            <a:endParaRPr sz="1400"/>
          </a:p>
          <a:p>
            <a:pPr indent="0" lvl="0" marL="0" rtl="0" algn="l">
              <a:spcBef>
                <a:spcPts val="1600"/>
              </a:spcBef>
              <a:spcAft>
                <a:spcPts val="1600"/>
              </a:spcAft>
              <a:buNone/>
            </a:pPr>
            <a:r>
              <a:t/>
            </a:r>
            <a:endParaRPr/>
          </a:p>
        </p:txBody>
      </p:sp>
      <p:pic>
        <p:nvPicPr>
          <p:cNvPr id="144" name="Google Shape;144;p14"/>
          <p:cNvPicPr preferRelativeResize="0"/>
          <p:nvPr/>
        </p:nvPicPr>
        <p:blipFill>
          <a:blip r:embed="rId3">
            <a:alphaModFix/>
          </a:blip>
          <a:stretch>
            <a:fillRect/>
          </a:stretch>
        </p:blipFill>
        <p:spPr>
          <a:xfrm flipH="1">
            <a:off x="7568724" y="0"/>
            <a:ext cx="1528775" cy="129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¿Dónde ocurrió?</a:t>
            </a:r>
            <a:endParaRPr/>
          </a:p>
        </p:txBody>
      </p:sp>
      <p:sp>
        <p:nvSpPr>
          <p:cNvPr id="150" name="Google Shape;150;p15"/>
          <p:cNvSpPr txBox="1"/>
          <p:nvPr>
            <p:ph idx="1" type="body"/>
          </p:nvPr>
        </p:nvSpPr>
        <p:spPr>
          <a:xfrm>
            <a:off x="1375900" y="1198100"/>
            <a:ext cx="6716100" cy="1866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1400"/>
              <a:t>El desastre tuvo lugar en Prípiat, RSS de Ucrania, Unión Soviética , la cual  invirtió mucho en la energía nuclear después de la Segunda Guerra Mundial.</a:t>
            </a:r>
            <a:endParaRPr sz="1400"/>
          </a:p>
        </p:txBody>
      </p:sp>
      <p:pic>
        <p:nvPicPr>
          <p:cNvPr id="151" name="Google Shape;151;p15"/>
          <p:cNvPicPr preferRelativeResize="0"/>
          <p:nvPr/>
        </p:nvPicPr>
        <p:blipFill rotWithShape="1">
          <a:blip r:embed="rId3">
            <a:alphaModFix/>
          </a:blip>
          <a:srcRect b="6114" l="0" r="0" t="4759"/>
          <a:stretch/>
        </p:blipFill>
        <p:spPr>
          <a:xfrm>
            <a:off x="5332800" y="2247150"/>
            <a:ext cx="3285849" cy="2196425"/>
          </a:xfrm>
          <a:prstGeom prst="rect">
            <a:avLst/>
          </a:prstGeom>
          <a:noFill/>
          <a:ln>
            <a:noFill/>
          </a:ln>
        </p:spPr>
      </p:pic>
      <p:pic>
        <p:nvPicPr>
          <p:cNvPr id="152" name="Google Shape;152;p15"/>
          <p:cNvPicPr preferRelativeResize="0"/>
          <p:nvPr/>
        </p:nvPicPr>
        <p:blipFill rotWithShape="1">
          <a:blip r:embed="rId4">
            <a:alphaModFix/>
          </a:blip>
          <a:srcRect b="11535" l="0" r="0" t="0"/>
          <a:stretch/>
        </p:blipFill>
        <p:spPr>
          <a:xfrm>
            <a:off x="1375900" y="2305150"/>
            <a:ext cx="3166500" cy="20804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¿Que problemas </a:t>
            </a:r>
            <a:r>
              <a:rPr lang="es"/>
              <a:t>trajo</a:t>
            </a:r>
            <a:r>
              <a:rPr lang="es"/>
              <a:t>?</a:t>
            </a:r>
            <a:endParaRPr/>
          </a:p>
        </p:txBody>
      </p:sp>
      <p:sp>
        <p:nvSpPr>
          <p:cNvPr id="158" name="Google Shape;158;p16"/>
          <p:cNvSpPr txBox="1"/>
          <p:nvPr>
            <p:ph idx="1" type="body"/>
          </p:nvPr>
        </p:nvSpPr>
        <p:spPr>
          <a:xfrm>
            <a:off x="1297500" y="946550"/>
            <a:ext cx="7038900" cy="97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400"/>
              <a:t>La gran cantidad de </a:t>
            </a:r>
            <a:r>
              <a:rPr lang="es" sz="1400"/>
              <a:t>radiación</a:t>
            </a:r>
            <a:r>
              <a:rPr lang="es" sz="1400"/>
              <a:t> que </a:t>
            </a:r>
            <a:r>
              <a:rPr lang="es" sz="1400"/>
              <a:t>expulsó</a:t>
            </a:r>
            <a:r>
              <a:rPr lang="es" sz="1400"/>
              <a:t> el accidente </a:t>
            </a:r>
            <a:r>
              <a:rPr lang="es" sz="1400"/>
              <a:t>contaminó todo el ambiente dejando Pripyat totalmente inhabitable por la exposición, también se expandió por el resto de ucrania de manera irregular y en menor porcentaje.</a:t>
            </a:r>
            <a:endParaRPr sz="1400"/>
          </a:p>
          <a:p>
            <a:pPr indent="0" lvl="0" marL="0" rtl="0" algn="l">
              <a:spcBef>
                <a:spcPts val="1600"/>
              </a:spcBef>
              <a:spcAft>
                <a:spcPts val="1600"/>
              </a:spcAft>
              <a:buNone/>
            </a:pPr>
            <a:r>
              <a:t/>
            </a:r>
            <a:endParaRPr sz="1400"/>
          </a:p>
        </p:txBody>
      </p:sp>
      <p:pic>
        <p:nvPicPr>
          <p:cNvPr id="159" name="Google Shape;159;p16" title="Mapa de esparcion sobre europa"/>
          <p:cNvPicPr preferRelativeResize="0"/>
          <p:nvPr/>
        </p:nvPicPr>
        <p:blipFill>
          <a:blip r:embed="rId3">
            <a:alphaModFix/>
          </a:blip>
          <a:stretch>
            <a:fillRect/>
          </a:stretch>
        </p:blipFill>
        <p:spPr>
          <a:xfrm>
            <a:off x="5397294" y="2002950"/>
            <a:ext cx="3306624" cy="2527750"/>
          </a:xfrm>
          <a:prstGeom prst="rect">
            <a:avLst/>
          </a:prstGeom>
          <a:noFill/>
          <a:ln>
            <a:noFill/>
          </a:ln>
        </p:spPr>
      </p:pic>
      <p:sp>
        <p:nvSpPr>
          <p:cNvPr id="160" name="Google Shape;160;p16"/>
          <p:cNvSpPr txBox="1"/>
          <p:nvPr/>
        </p:nvSpPr>
        <p:spPr>
          <a:xfrm>
            <a:off x="1297500" y="1776925"/>
            <a:ext cx="4099800" cy="22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FFFFFF"/>
                </a:solidFill>
                <a:latin typeface="Lato"/>
                <a:ea typeface="Lato"/>
                <a:cs typeface="Lato"/>
                <a:sym typeface="Lato"/>
              </a:rPr>
              <a:t>También</a:t>
            </a:r>
            <a:r>
              <a:rPr lang="es">
                <a:solidFill>
                  <a:srgbClr val="FFFFFF"/>
                </a:solidFill>
                <a:latin typeface="Lato"/>
                <a:ea typeface="Lato"/>
                <a:cs typeface="Lato"/>
                <a:sym typeface="Lato"/>
              </a:rPr>
              <a:t> se </a:t>
            </a:r>
            <a:r>
              <a:rPr lang="es">
                <a:solidFill>
                  <a:srgbClr val="FFFFFF"/>
                </a:solidFill>
                <a:latin typeface="Lato"/>
                <a:ea typeface="Lato"/>
                <a:cs typeface="Lato"/>
                <a:sym typeface="Lato"/>
              </a:rPr>
              <a:t>extendió</a:t>
            </a:r>
            <a:r>
              <a:rPr lang="es">
                <a:solidFill>
                  <a:srgbClr val="FFFFFF"/>
                </a:solidFill>
                <a:latin typeface="Lato"/>
                <a:ea typeface="Lato"/>
                <a:cs typeface="Lato"/>
                <a:sym typeface="Lato"/>
              </a:rPr>
              <a:t> por otros </a:t>
            </a:r>
            <a:r>
              <a:rPr lang="es">
                <a:solidFill>
                  <a:srgbClr val="FFFFFF"/>
                </a:solidFill>
                <a:latin typeface="Lato"/>
                <a:ea typeface="Lato"/>
                <a:cs typeface="Lato"/>
                <a:sym typeface="Lato"/>
              </a:rPr>
              <a:t>países</a:t>
            </a:r>
            <a:r>
              <a:rPr lang="es">
                <a:solidFill>
                  <a:srgbClr val="FFFFFF"/>
                </a:solidFill>
                <a:latin typeface="Lato"/>
                <a:ea typeface="Lato"/>
                <a:cs typeface="Lato"/>
                <a:sym typeface="Lato"/>
              </a:rPr>
              <a:t> como Rusia, Austria, Finlandia, Alemania, etc.</a:t>
            </a:r>
            <a:endParaRPr>
              <a:solidFill>
                <a:srgbClr val="FFFFFF"/>
              </a:solidFill>
              <a:latin typeface="Lato"/>
              <a:ea typeface="Lato"/>
              <a:cs typeface="Lato"/>
              <a:sym typeface="Lato"/>
            </a:endParaRPr>
          </a:p>
          <a:p>
            <a:pPr indent="0" lvl="0" marL="0" rtl="0" algn="l">
              <a:spcBef>
                <a:spcPts val="0"/>
              </a:spcBef>
              <a:spcAft>
                <a:spcPts val="0"/>
              </a:spcAft>
              <a:buNone/>
            </a:pPr>
            <a:r>
              <a:rPr lang="es">
                <a:solidFill>
                  <a:srgbClr val="FFFFFF"/>
                </a:solidFill>
                <a:latin typeface="Lato"/>
                <a:ea typeface="Lato"/>
                <a:cs typeface="Lato"/>
                <a:sym typeface="Lato"/>
              </a:rPr>
              <a:t>Las emisiones </a:t>
            </a:r>
            <a:r>
              <a:rPr lang="es">
                <a:solidFill>
                  <a:srgbClr val="FFFFFF"/>
                </a:solidFill>
                <a:latin typeface="Lato"/>
                <a:ea typeface="Lato"/>
                <a:cs typeface="Lato"/>
                <a:sym typeface="Lato"/>
              </a:rPr>
              <a:t>radiactivas</a:t>
            </a:r>
            <a:r>
              <a:rPr lang="es">
                <a:solidFill>
                  <a:srgbClr val="FFFFFF"/>
                </a:solidFill>
                <a:latin typeface="Lato"/>
                <a:ea typeface="Lato"/>
                <a:cs typeface="Lato"/>
                <a:sym typeface="Lato"/>
              </a:rPr>
              <a:t> que generó la catástrofe de Chernobyl son todavía un riesgo para el medio ambiente, pero los mismos expertos reconocen que todavía no hay mucha investigación al respecto. </a:t>
            </a:r>
            <a:endParaRPr>
              <a:solidFill>
                <a:srgbClr val="FFFFFF"/>
              </a:solidFill>
              <a:latin typeface="Lato"/>
              <a:ea typeface="Lato"/>
              <a:cs typeface="Lato"/>
              <a:sym typeface="Lato"/>
            </a:endParaRPr>
          </a:p>
          <a:p>
            <a:pPr indent="0" lvl="0" marL="0" rtl="0" algn="l">
              <a:spcBef>
                <a:spcPts val="0"/>
              </a:spcBef>
              <a:spcAft>
                <a:spcPts val="0"/>
              </a:spcAft>
              <a:buNone/>
            </a:pPr>
            <a:r>
              <a:rPr lang="es">
                <a:solidFill>
                  <a:srgbClr val="FFFFFF"/>
                </a:solidFill>
                <a:latin typeface="Lato"/>
                <a:ea typeface="Lato"/>
                <a:cs typeface="Lato"/>
                <a:sym typeface="Lato"/>
              </a:rPr>
              <a:t>A ello se suman los juicios que causó la pérdida de áreas agrícolas contaminadas, la inversión que se necesitó para tratar de recuperar las zonas perjudicadas, los realojamientos para unas 350 mil personas, la ineficiencia para proteger a las víctimas y la falta de información.</a:t>
            </a:r>
            <a:endParaRPr>
              <a:solidFill>
                <a:srgbClr val="FFFFFF"/>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¿Que es la </a:t>
            </a:r>
            <a:r>
              <a:rPr lang="es"/>
              <a:t>radiación</a:t>
            </a:r>
            <a:r>
              <a:rPr lang="es"/>
              <a:t>?</a:t>
            </a:r>
            <a:endParaRPr/>
          </a:p>
        </p:txBody>
      </p:sp>
      <p:sp>
        <p:nvSpPr>
          <p:cNvPr id="166" name="Google Shape;166;p17"/>
          <p:cNvSpPr txBox="1"/>
          <p:nvPr>
            <p:ph idx="1" type="body"/>
          </p:nvPr>
        </p:nvSpPr>
        <p:spPr>
          <a:xfrm>
            <a:off x="1297500" y="912375"/>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400"/>
              <a:t>La radiación es energía que viaja en forma de ondas o partículas de alta velocidad. Puede ocurrir naturalmente o ser creada por el hombre. Existen dos tipos:</a:t>
            </a:r>
            <a:endParaRPr sz="1400"/>
          </a:p>
          <a:p>
            <a:pPr indent="0" lvl="0" marL="0" rtl="0" algn="l">
              <a:spcBef>
                <a:spcPts val="1600"/>
              </a:spcBef>
              <a:spcAft>
                <a:spcPts val="0"/>
              </a:spcAft>
              <a:buNone/>
            </a:pPr>
            <a:r>
              <a:rPr lang="es" sz="1400"/>
              <a:t>Radiación no ionizante: Incluye ondas de radio, teléfonos celulares, microondas, radiación infrarroja y luz visible.</a:t>
            </a:r>
            <a:endParaRPr sz="1400"/>
          </a:p>
          <a:p>
            <a:pPr indent="0" lvl="0" marL="0" rtl="0" algn="l">
              <a:spcBef>
                <a:spcPts val="1600"/>
              </a:spcBef>
              <a:spcAft>
                <a:spcPts val="0"/>
              </a:spcAft>
              <a:buNone/>
            </a:pPr>
            <a:r>
              <a:rPr lang="es" sz="1400"/>
              <a:t>Radiación ionizante: Incluye radiación ultravioleta, radón, rayos X y rayos gamma </a:t>
            </a:r>
            <a:r>
              <a:rPr i="1" lang="es" sz="1400"/>
              <a:t>(la cual afectó las zonas del accidente). </a:t>
            </a:r>
            <a:r>
              <a:rPr lang="es" sz="1400"/>
              <a:t>Esta puede alterar y lesionar las células, lo que causaría enfermedades, aumentar el riesgo de desarrollar cáncer, o ambos.</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pic>
        <p:nvPicPr>
          <p:cNvPr id="167" name="Google Shape;167;p17"/>
          <p:cNvPicPr preferRelativeResize="0"/>
          <p:nvPr/>
        </p:nvPicPr>
        <p:blipFill>
          <a:blip r:embed="rId3">
            <a:alphaModFix/>
          </a:blip>
          <a:stretch>
            <a:fillRect/>
          </a:stretch>
        </p:blipFill>
        <p:spPr>
          <a:xfrm>
            <a:off x="2799513" y="3189649"/>
            <a:ext cx="3544977" cy="18597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8"/>
          <p:cNvSpPr txBox="1"/>
          <p:nvPr>
            <p:ph type="title"/>
          </p:nvPr>
        </p:nvSpPr>
        <p:spPr>
          <a:xfrm>
            <a:off x="657525" y="1796550"/>
            <a:ext cx="4587000" cy="155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sz="4000"/>
              <a:t>Gracias por ver</a:t>
            </a:r>
            <a:endParaRPr sz="4000"/>
          </a:p>
          <a:p>
            <a:pPr indent="0" lvl="0" marL="0" rtl="0" algn="l">
              <a:spcBef>
                <a:spcPts val="0"/>
              </a:spcBef>
              <a:spcAft>
                <a:spcPts val="0"/>
              </a:spcAft>
              <a:buNone/>
            </a:pPr>
            <a:r>
              <a:t/>
            </a:r>
            <a:endParaRPr sz="4000"/>
          </a:p>
        </p:txBody>
      </p:sp>
      <p:sp>
        <p:nvSpPr>
          <p:cNvPr id="173" name="Google Shape;173;p18"/>
          <p:cNvSpPr txBox="1"/>
          <p:nvPr/>
        </p:nvSpPr>
        <p:spPr>
          <a:xfrm>
            <a:off x="614400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300">
                <a:solidFill>
                  <a:schemeClr val="lt1"/>
                </a:solidFill>
                <a:latin typeface="Lato"/>
                <a:ea typeface="Lato"/>
                <a:cs typeface="Lato"/>
                <a:sym typeface="Lato"/>
              </a:rPr>
              <a:t>Martín Iara  y Mendoza Melina 3er año</a:t>
            </a:r>
            <a:endParaRPr sz="1300">
              <a:solidFill>
                <a:schemeClr val="lt1"/>
              </a:solidFill>
              <a:latin typeface="Lato"/>
              <a:ea typeface="Lato"/>
              <a:cs typeface="Lato"/>
              <a:sym typeface="Lato"/>
            </a:endParaRPr>
          </a:p>
        </p:txBody>
      </p:sp>
      <p:pic>
        <p:nvPicPr>
          <p:cNvPr id="174" name="Google Shape;174;p18"/>
          <p:cNvPicPr preferRelativeResize="0"/>
          <p:nvPr/>
        </p:nvPicPr>
        <p:blipFill>
          <a:blip r:embed="rId3">
            <a:alphaModFix/>
          </a:blip>
          <a:stretch>
            <a:fillRect/>
          </a:stretch>
        </p:blipFill>
        <p:spPr>
          <a:xfrm rot="179826">
            <a:off x="4911050" y="1851475"/>
            <a:ext cx="2157875" cy="2157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