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bold.fntdata"/><Relationship Id="rId6" Type="http://schemas.openxmlformats.org/officeDocument/2006/relationships/slide" Target="slides/slide1.xml"/><Relationship Id="rId18"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85e084d793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85e084d793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860b3c9e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860b3c9e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860b3c9e2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860b3c9e2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85e084d793_0_3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85e084d793_0_3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85e084d793_0_3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85e084d793_0_3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85e084d79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85e084d79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85e084d793_0_3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85e084d793_0_3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85e084d793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85e084d793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85e084d793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85e084d793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85e084d793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85e084d793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85e084d793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85e084d793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1600"/>
              </a:spcBef>
              <a:spcAft>
                <a:spcPts val="0"/>
              </a:spcAft>
              <a:buClr>
                <a:schemeClr val="lt1"/>
              </a:buClr>
              <a:buSzPts val="1200"/>
              <a:buChar char="○"/>
              <a:defRPr sz="1200">
                <a:solidFill>
                  <a:schemeClr val="lt1"/>
                </a:solidFill>
              </a:defRPr>
            </a:lvl2pPr>
            <a:lvl3pPr indent="-304800" lvl="2" marL="1371600">
              <a:spcBef>
                <a:spcPts val="1600"/>
              </a:spcBef>
              <a:spcAft>
                <a:spcPts val="0"/>
              </a:spcAft>
              <a:buClr>
                <a:schemeClr val="lt1"/>
              </a:buClr>
              <a:buSzPts val="1200"/>
              <a:buChar char="■"/>
              <a:defRPr sz="1200">
                <a:solidFill>
                  <a:schemeClr val="lt1"/>
                </a:solidFill>
              </a:defRPr>
            </a:lvl3pPr>
            <a:lvl4pPr indent="-304800" lvl="3" marL="1828800">
              <a:spcBef>
                <a:spcPts val="1600"/>
              </a:spcBef>
              <a:spcAft>
                <a:spcPts val="0"/>
              </a:spcAft>
              <a:buClr>
                <a:schemeClr val="lt1"/>
              </a:buClr>
              <a:buSzPts val="1200"/>
              <a:buChar char="●"/>
              <a:defRPr sz="1200">
                <a:solidFill>
                  <a:schemeClr val="lt1"/>
                </a:solidFill>
              </a:defRPr>
            </a:lvl4pPr>
            <a:lvl5pPr indent="-304800" lvl="4" marL="2286000">
              <a:spcBef>
                <a:spcPts val="1600"/>
              </a:spcBef>
              <a:spcAft>
                <a:spcPts val="0"/>
              </a:spcAft>
              <a:buClr>
                <a:schemeClr val="lt1"/>
              </a:buClr>
              <a:buSzPts val="1200"/>
              <a:buChar char="○"/>
              <a:defRPr sz="1200">
                <a:solidFill>
                  <a:schemeClr val="lt1"/>
                </a:solidFill>
              </a:defRPr>
            </a:lvl5pPr>
            <a:lvl6pPr indent="-304800" lvl="5" marL="2743200">
              <a:spcBef>
                <a:spcPts val="1600"/>
              </a:spcBef>
              <a:spcAft>
                <a:spcPts val="0"/>
              </a:spcAft>
              <a:buClr>
                <a:schemeClr val="lt1"/>
              </a:buClr>
              <a:buSzPts val="1200"/>
              <a:buChar char="■"/>
              <a:defRPr sz="1200">
                <a:solidFill>
                  <a:schemeClr val="lt1"/>
                </a:solidFill>
              </a:defRPr>
            </a:lvl6pPr>
            <a:lvl7pPr indent="-304800" lvl="6" marL="3200400">
              <a:spcBef>
                <a:spcPts val="1600"/>
              </a:spcBef>
              <a:spcAft>
                <a:spcPts val="0"/>
              </a:spcAft>
              <a:buClr>
                <a:schemeClr val="lt1"/>
              </a:buClr>
              <a:buSzPts val="1200"/>
              <a:buChar char="●"/>
              <a:defRPr sz="1200">
                <a:solidFill>
                  <a:schemeClr val="lt1"/>
                </a:solidFill>
              </a:defRPr>
            </a:lvl7pPr>
            <a:lvl8pPr indent="-304800" lvl="7" marL="3657600">
              <a:spcBef>
                <a:spcPts val="1600"/>
              </a:spcBef>
              <a:spcAft>
                <a:spcPts val="0"/>
              </a:spcAft>
              <a:buClr>
                <a:schemeClr val="lt1"/>
              </a:buClr>
              <a:buSzPts val="1200"/>
              <a:buChar char="○"/>
              <a:defRPr sz="1200">
                <a:solidFill>
                  <a:schemeClr val="lt1"/>
                </a:solidFill>
              </a:defRPr>
            </a:lvl8pPr>
            <a:lvl9pPr indent="-304800" lvl="8" marL="411480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terial">
    <p:bg>
      <p:bgPr>
        <a:solidFill>
          <a:schemeClr val="accent3"/>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1.jpg"/><Relationship Id="rId5"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3"/>
          <p:cNvSpPr txBox="1"/>
          <p:nvPr>
            <p:ph type="ctrTitle"/>
          </p:nvPr>
        </p:nvSpPr>
        <p:spPr>
          <a:xfrm>
            <a:off x="-209550" y="200225"/>
            <a:ext cx="9563100" cy="1060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s"/>
              <a:t> </a:t>
            </a:r>
            <a:r>
              <a:rPr i="1" lang="es" sz="2400">
                <a:latin typeface="Georgia"/>
                <a:ea typeface="Georgia"/>
                <a:cs typeface="Georgia"/>
                <a:sym typeface="Georgia"/>
              </a:rPr>
              <a:t>¿Cómo afectan los rayos alfa, beta y gama en los seres vivos?</a:t>
            </a:r>
            <a:endParaRPr i="1" sz="2400">
              <a:latin typeface="Georgia"/>
              <a:ea typeface="Georgia"/>
              <a:cs typeface="Georgia"/>
              <a:sym typeface="Georgia"/>
            </a:endParaRPr>
          </a:p>
        </p:txBody>
      </p:sp>
      <p:sp>
        <p:nvSpPr>
          <p:cNvPr id="68" name="Google Shape;68;p13"/>
          <p:cNvSpPr txBox="1"/>
          <p:nvPr>
            <p:ph idx="1" type="subTitle"/>
          </p:nvPr>
        </p:nvSpPr>
        <p:spPr>
          <a:xfrm>
            <a:off x="460950" y="1260730"/>
            <a:ext cx="8222100" cy="432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s" sz="2500" u="sng">
                <a:latin typeface="Georgia"/>
                <a:ea typeface="Georgia"/>
                <a:cs typeface="Georgia"/>
                <a:sym typeface="Georgia"/>
              </a:rPr>
              <a:t>La historia de sus descubridores</a:t>
            </a:r>
            <a:endParaRPr b="1" sz="2500" u="sng">
              <a:latin typeface="Georgia"/>
              <a:ea typeface="Georgia"/>
              <a:cs typeface="Georgia"/>
              <a:sym typeface="Georgia"/>
            </a:endParaRPr>
          </a:p>
        </p:txBody>
      </p:sp>
      <p:pic>
        <p:nvPicPr>
          <p:cNvPr id="69" name="Google Shape;69;p13"/>
          <p:cNvPicPr preferRelativeResize="0"/>
          <p:nvPr/>
        </p:nvPicPr>
        <p:blipFill>
          <a:blip r:embed="rId3">
            <a:alphaModFix/>
          </a:blip>
          <a:stretch>
            <a:fillRect/>
          </a:stretch>
        </p:blipFill>
        <p:spPr>
          <a:xfrm>
            <a:off x="3370925" y="2217055"/>
            <a:ext cx="2143125" cy="2143125"/>
          </a:xfrm>
          <a:prstGeom prst="rect">
            <a:avLst/>
          </a:prstGeom>
          <a:noFill/>
          <a:ln>
            <a:noFill/>
          </a:ln>
        </p:spPr>
      </p:pic>
      <p:pic>
        <p:nvPicPr>
          <p:cNvPr id="70" name="Google Shape;70;p13"/>
          <p:cNvPicPr preferRelativeResize="0"/>
          <p:nvPr/>
        </p:nvPicPr>
        <p:blipFill>
          <a:blip r:embed="rId4">
            <a:alphaModFix/>
          </a:blip>
          <a:stretch>
            <a:fillRect/>
          </a:stretch>
        </p:blipFill>
        <p:spPr>
          <a:xfrm>
            <a:off x="727900" y="2078930"/>
            <a:ext cx="1971675" cy="2324100"/>
          </a:xfrm>
          <a:prstGeom prst="rect">
            <a:avLst/>
          </a:prstGeom>
          <a:noFill/>
          <a:ln>
            <a:noFill/>
          </a:ln>
        </p:spPr>
      </p:pic>
      <p:pic>
        <p:nvPicPr>
          <p:cNvPr id="71" name="Google Shape;71;p13"/>
          <p:cNvPicPr preferRelativeResize="0"/>
          <p:nvPr/>
        </p:nvPicPr>
        <p:blipFill>
          <a:blip r:embed="rId5">
            <a:alphaModFix/>
          </a:blip>
          <a:stretch>
            <a:fillRect/>
          </a:stretch>
        </p:blipFill>
        <p:spPr>
          <a:xfrm>
            <a:off x="6282450" y="2078930"/>
            <a:ext cx="1800225" cy="2543175"/>
          </a:xfrm>
          <a:prstGeom prst="rect">
            <a:avLst/>
          </a:prstGeom>
          <a:noFill/>
          <a:ln>
            <a:noFill/>
          </a:ln>
        </p:spPr>
      </p:pic>
      <p:sp>
        <p:nvSpPr>
          <p:cNvPr id="72" name="Google Shape;72;p13"/>
          <p:cNvSpPr txBox="1"/>
          <p:nvPr/>
        </p:nvSpPr>
        <p:spPr>
          <a:xfrm>
            <a:off x="5514050" y="4758500"/>
            <a:ext cx="4696800" cy="21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700">
                <a:solidFill>
                  <a:srgbClr val="FFFFFF"/>
                </a:solidFill>
                <a:latin typeface="Georgia"/>
                <a:ea typeface="Georgia"/>
                <a:cs typeface="Georgia"/>
                <a:sym typeface="Georgia"/>
              </a:rPr>
              <a:t>Por: Iara Martin 3er año</a:t>
            </a:r>
            <a:endParaRPr sz="1700">
              <a:solidFill>
                <a:srgbClr val="FFFFFF"/>
              </a:solidFill>
              <a:latin typeface="Georgia"/>
              <a:ea typeface="Georgia"/>
              <a:cs typeface="Georgia"/>
              <a:sym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460950" y="661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s" sz="3000">
                <a:latin typeface="Georgia"/>
                <a:ea typeface="Georgia"/>
                <a:cs typeface="Georgia"/>
                <a:sym typeface="Georgia"/>
              </a:rPr>
              <a:t>Rosalind Elsie Franklin (1920-1958)</a:t>
            </a:r>
            <a:endParaRPr b="1" sz="3000">
              <a:latin typeface="Georgia"/>
              <a:ea typeface="Georgia"/>
              <a:cs typeface="Georgia"/>
              <a:sym typeface="Georgia"/>
            </a:endParaRPr>
          </a:p>
        </p:txBody>
      </p:sp>
      <p:sp>
        <p:nvSpPr>
          <p:cNvPr id="126" name="Google Shape;126;p22"/>
          <p:cNvSpPr txBox="1"/>
          <p:nvPr>
            <p:ph idx="1" type="body"/>
          </p:nvPr>
        </p:nvSpPr>
        <p:spPr>
          <a:xfrm>
            <a:off x="277200" y="1826700"/>
            <a:ext cx="62832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sz="1600">
                <a:solidFill>
                  <a:srgbClr val="000000"/>
                </a:solidFill>
                <a:latin typeface="Georgia"/>
                <a:ea typeface="Georgia"/>
                <a:cs typeface="Georgia"/>
                <a:sym typeface="Georgia"/>
              </a:rPr>
              <a:t>Rosalind Elsie Franklin nacida el 25 de julio de 1920 en Notting Hill, Londres fue una estacada científica inglesa que tuvo importanes aportes y contribuciones a la comprensión de las estructuras del ADN, además de una relevante investigación en las microestructuras del carbón y del grafito.</a:t>
            </a:r>
            <a:endParaRPr sz="1600">
              <a:solidFill>
                <a:srgbClr val="000000"/>
              </a:solidFill>
              <a:latin typeface="Georgia"/>
              <a:ea typeface="Georgia"/>
              <a:cs typeface="Georgia"/>
              <a:sym typeface="Georgia"/>
            </a:endParaRPr>
          </a:p>
          <a:p>
            <a:pPr indent="0" lvl="0" marL="0" rtl="0" algn="l">
              <a:spcBef>
                <a:spcPts val="1600"/>
              </a:spcBef>
              <a:spcAft>
                <a:spcPts val="0"/>
              </a:spcAft>
              <a:buNone/>
            </a:pPr>
            <a:r>
              <a:rPr lang="es" sz="1600">
                <a:solidFill>
                  <a:srgbClr val="000000"/>
                </a:solidFill>
                <a:latin typeface="Georgia"/>
                <a:ea typeface="Georgia"/>
                <a:cs typeface="Georgia"/>
                <a:sym typeface="Georgia"/>
              </a:rPr>
              <a:t>Se graduó en la universidad de Cambridge en 1941, no sin antes salvar la oposición paterna. Hizo estudios fundamentales de microestructuras del carbón y del grafito trabajoel cual fue la base de su doctorado en química física, que obtuvo en la universidad de Cambridge en 1945</a:t>
            </a:r>
            <a:endParaRPr sz="1600">
              <a:solidFill>
                <a:srgbClr val="000000"/>
              </a:solidFill>
              <a:latin typeface="Georgia"/>
              <a:ea typeface="Georgia"/>
              <a:cs typeface="Georgia"/>
              <a:sym typeface="Georgia"/>
            </a:endParaRPr>
          </a:p>
          <a:p>
            <a:pPr indent="0" lvl="0" marL="0" rtl="0" algn="l">
              <a:spcBef>
                <a:spcPts val="1600"/>
              </a:spcBef>
              <a:spcAft>
                <a:spcPts val="0"/>
              </a:spcAft>
              <a:buNone/>
            </a:pPr>
            <a:r>
              <a:t/>
            </a:r>
            <a:endParaRPr sz="1500">
              <a:solidFill>
                <a:srgbClr val="000000"/>
              </a:solidFill>
              <a:latin typeface="Georgia"/>
              <a:ea typeface="Georgia"/>
              <a:cs typeface="Georgia"/>
              <a:sym typeface="Georgia"/>
            </a:endParaRPr>
          </a:p>
          <a:p>
            <a:pPr indent="0" lvl="0" marL="0" rtl="0" algn="l">
              <a:spcBef>
                <a:spcPts val="1600"/>
              </a:spcBef>
              <a:spcAft>
                <a:spcPts val="1600"/>
              </a:spcAft>
              <a:buNone/>
            </a:pPr>
            <a:r>
              <a:rPr lang="es" sz="1500">
                <a:solidFill>
                  <a:srgbClr val="000000"/>
                </a:solidFill>
                <a:latin typeface="Georgia"/>
                <a:ea typeface="Georgia"/>
                <a:cs typeface="Georgia"/>
                <a:sym typeface="Georgia"/>
              </a:rPr>
              <a:t> </a:t>
            </a:r>
            <a:endParaRPr sz="1500">
              <a:solidFill>
                <a:srgbClr val="000000"/>
              </a:solidFill>
              <a:latin typeface="Georgia"/>
              <a:ea typeface="Georgia"/>
              <a:cs typeface="Georgia"/>
              <a:sym typeface="Georgia"/>
            </a:endParaRPr>
          </a:p>
        </p:txBody>
      </p:sp>
      <p:pic>
        <p:nvPicPr>
          <p:cNvPr id="127" name="Google Shape;127;p22"/>
          <p:cNvPicPr preferRelativeResize="0"/>
          <p:nvPr/>
        </p:nvPicPr>
        <p:blipFill>
          <a:blip r:embed="rId3">
            <a:alphaModFix/>
          </a:blip>
          <a:stretch>
            <a:fillRect/>
          </a:stretch>
        </p:blipFill>
        <p:spPr>
          <a:xfrm>
            <a:off x="6680350" y="1919075"/>
            <a:ext cx="2013650" cy="28447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nvSpPr>
        <p:spPr>
          <a:xfrm>
            <a:off x="352500" y="908575"/>
            <a:ext cx="8439000" cy="372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800">
                <a:latin typeface="Georgia"/>
                <a:ea typeface="Georgia"/>
                <a:cs typeface="Georgia"/>
                <a:sym typeface="Georgia"/>
              </a:rPr>
              <a:t>Después de Cambridge, ella pasó tres años productivos (1947-1950) en París en el Laboratoire de Services Chimiques de L'Etat, donde rendió técnicas de la difracción de la radiografía. En 1951, ella volvió a Inglaterra como investigador asociado en el laboratorio de Juan Randall en King's College, Cambridge. En el laboratorio de Randall ella cruzó su trayectoria con la de Maurice Wilkins, aunque ambos estaban referidos al DNA. Lamentablemente, la misoginia y la competencia llevó la relación a un conflicto permanente con Wilkins. Este llevaba largo tiempo trabajando en ADN y había tomado la primera fotografía relativamente clara de su difracción cristalográfica. Wilkins había sido el primero en reconocer en ésta los ácidos nucleicos y no estaba dispuesto a la competencia interna.</a:t>
            </a:r>
            <a:endParaRPr sz="1800">
              <a:latin typeface="Georgia"/>
              <a:ea typeface="Georgia"/>
              <a:cs typeface="Georgia"/>
              <a:sym typeface="Georgia"/>
            </a:endParaRPr>
          </a:p>
          <a:p>
            <a:pPr indent="0" lvl="0" marL="0" rtl="0" algn="l">
              <a:spcBef>
                <a:spcPts val="0"/>
              </a:spcBef>
              <a:spcAft>
                <a:spcPts val="0"/>
              </a:spcAft>
              <a:buNone/>
            </a:pPr>
            <a:r>
              <a:rPr lang="es" sz="1800">
                <a:latin typeface="Georgia"/>
                <a:ea typeface="Georgia"/>
                <a:cs typeface="Georgia"/>
                <a:sym typeface="Georgia"/>
              </a:rPr>
              <a:t>Franklin murió prematuramente a sus 37 años, de cáncer de ovario, en 1958 en Londres. Con toda probabilidad, esta enfermedad fue causada por las repetidas exposiciones a la radiación durante sus investigaciones.</a:t>
            </a:r>
            <a:endParaRPr sz="1800">
              <a:latin typeface="Georgia"/>
              <a:ea typeface="Georgia"/>
              <a:cs typeface="Georgia"/>
              <a:sym typeface="Georgi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 sz="2300">
                <a:latin typeface="Georgia"/>
                <a:ea typeface="Georgia"/>
                <a:cs typeface="Georgia"/>
                <a:sym typeface="Georgia"/>
              </a:rPr>
              <a:t>Historia de como fue </a:t>
            </a:r>
            <a:r>
              <a:rPr lang="es" sz="2300">
                <a:latin typeface="Georgia"/>
                <a:ea typeface="Georgia"/>
                <a:cs typeface="Georgia"/>
                <a:sym typeface="Georgia"/>
              </a:rPr>
              <a:t>desplazada de la gloria del descubrimiento por su condición de mujer</a:t>
            </a:r>
            <a:endParaRPr sz="2300">
              <a:latin typeface="Georgia"/>
              <a:ea typeface="Georgia"/>
              <a:cs typeface="Georgia"/>
              <a:sym typeface="Georgia"/>
            </a:endParaRPr>
          </a:p>
        </p:txBody>
      </p:sp>
      <p:sp>
        <p:nvSpPr>
          <p:cNvPr id="138" name="Google Shape;138;p24"/>
          <p:cNvSpPr txBox="1"/>
          <p:nvPr>
            <p:ph idx="1" type="body"/>
          </p:nvPr>
        </p:nvSpPr>
        <p:spPr>
          <a:xfrm>
            <a:off x="336000" y="1740175"/>
            <a:ext cx="8493900" cy="3110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sz="1500">
                <a:solidFill>
                  <a:srgbClr val="000000"/>
                </a:solidFill>
                <a:latin typeface="Georgia"/>
                <a:ea typeface="Georgia"/>
                <a:cs typeface="Georgia"/>
                <a:sym typeface="Georgia"/>
              </a:rPr>
              <a:t>Franklin realizó estudios sobre la difracción de los rayos X sobre la estructura de la molécula del ADN portadora de la información hereditaria, mientras trabajaba en el laboratorio del biofísico Maurice Wilkins. Su trabajo permitió que el bioquímico James Dewey Watson y su colaborador británico Francis Crick desvelaran la estructura helicoidal de la molécula del ADN.</a:t>
            </a:r>
            <a:endParaRPr sz="1500">
              <a:solidFill>
                <a:srgbClr val="000000"/>
              </a:solidFill>
              <a:latin typeface="Georgia"/>
              <a:ea typeface="Georgia"/>
              <a:cs typeface="Georgia"/>
              <a:sym typeface="Georgia"/>
            </a:endParaRPr>
          </a:p>
          <a:p>
            <a:pPr indent="0" lvl="0" marL="0" rtl="0" algn="l">
              <a:spcBef>
                <a:spcPts val="1600"/>
              </a:spcBef>
              <a:spcAft>
                <a:spcPts val="0"/>
              </a:spcAft>
              <a:buNone/>
            </a:pPr>
            <a:r>
              <a:rPr lang="es" sz="1500">
                <a:solidFill>
                  <a:srgbClr val="000000"/>
                </a:solidFill>
                <a:latin typeface="Georgia"/>
                <a:ea typeface="Georgia"/>
                <a:cs typeface="Georgia"/>
                <a:sym typeface="Georgia"/>
              </a:rPr>
              <a:t>Las condiciones que como mujer tuvo que soportar en Cambridge y ciertas palabras despectivas de James Watson, hacen aparecer como un agravio la concesión del Premio Nobel de Fisiología o Medicina sólo a Watson, Crick y Wilkins en 1962, cuando en realidad ya se había producido su fallecimiento. Sus compañeros, incluso Watson, famoso por la mordacidad con que se refiere a sus colegas, expresaron repetidas veces su respeto personal e intelectual por ella. En cualquier caso, Rosalind Franklin merece el lugar que ha llegado a ocupar como icono del avance de las mujeres en la ciencia.</a:t>
            </a:r>
            <a:endParaRPr sz="1500">
              <a:solidFill>
                <a:srgbClr val="000000"/>
              </a:solidFill>
              <a:latin typeface="Georgia"/>
              <a:ea typeface="Georgia"/>
              <a:cs typeface="Georgia"/>
              <a:sym typeface="Georgia"/>
            </a:endParaRPr>
          </a:p>
          <a:p>
            <a:pPr indent="0" lvl="0" marL="0" rtl="0" algn="l">
              <a:spcBef>
                <a:spcPts val="1600"/>
              </a:spcBef>
              <a:spcAft>
                <a:spcPts val="1600"/>
              </a:spcAft>
              <a:buNone/>
            </a:pPr>
            <a:r>
              <a:t/>
            </a:r>
            <a:endParaRPr sz="1400">
              <a:solidFill>
                <a:srgbClr val="000000"/>
              </a:solidFill>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4"/>
          <p:cNvSpPr txBox="1"/>
          <p:nvPr>
            <p:ph type="title"/>
          </p:nvPr>
        </p:nvSpPr>
        <p:spPr>
          <a:xfrm>
            <a:off x="363600" y="843875"/>
            <a:ext cx="8416800" cy="107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 sz="2400">
                <a:latin typeface="Georgia"/>
                <a:ea typeface="Georgia"/>
                <a:cs typeface="Georgia"/>
                <a:sym typeface="Georgia"/>
              </a:rPr>
              <a:t>¿</a:t>
            </a:r>
            <a:r>
              <a:rPr lang="es" sz="2400">
                <a:latin typeface="Georgia"/>
                <a:ea typeface="Georgia"/>
                <a:cs typeface="Georgia"/>
                <a:sym typeface="Georgia"/>
              </a:rPr>
              <a:t>Cómo se descubrió la molécula y su disposición espacial?</a:t>
            </a:r>
            <a:endParaRPr sz="2400">
              <a:latin typeface="Georgia"/>
              <a:ea typeface="Georgia"/>
              <a:cs typeface="Georgia"/>
              <a:sym typeface="Georgia"/>
            </a:endParaRPr>
          </a:p>
          <a:p>
            <a:pPr indent="0" lvl="0" marL="0" rtl="0" algn="l">
              <a:spcBef>
                <a:spcPts val="0"/>
              </a:spcBef>
              <a:spcAft>
                <a:spcPts val="0"/>
              </a:spcAft>
              <a:buNone/>
            </a:pPr>
            <a:r>
              <a:t/>
            </a:r>
            <a:endParaRPr sz="3000">
              <a:latin typeface="Georgia"/>
              <a:ea typeface="Georgia"/>
              <a:cs typeface="Georgia"/>
              <a:sym typeface="Georgia"/>
            </a:endParaRPr>
          </a:p>
        </p:txBody>
      </p:sp>
      <p:sp>
        <p:nvSpPr>
          <p:cNvPr id="78" name="Google Shape;78;p14"/>
          <p:cNvSpPr txBox="1"/>
          <p:nvPr>
            <p:ph idx="1" type="body"/>
          </p:nvPr>
        </p:nvSpPr>
        <p:spPr>
          <a:xfrm>
            <a:off x="363600" y="1780475"/>
            <a:ext cx="86085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sz="1700">
                <a:solidFill>
                  <a:srgbClr val="000000"/>
                </a:solidFill>
                <a:latin typeface="Georgia"/>
                <a:ea typeface="Georgia"/>
                <a:cs typeface="Georgia"/>
                <a:sym typeface="Georgia"/>
              </a:rPr>
              <a:t>A principios de la década de 1950, el biólogo estadounidense James Watson y el físico británico Francis Crick propusieron su famoso modelo de la doble hélice del ADN. Fueron los primeros en cruzar la línea de meta en esta "carrera" científica, en la que otros como Linus Pauling (quien descubrió la estructura secundaria de las proteínas) también trataban de encontrar el modelo correcto. En lugar de realizar nuevos experimentos en el laboratorio, Watson y Crick principalmente recolectaron y analizaron fragmentos de información existente y los juntaron de formas novedosas y reveladoras Algunas de sus pistas más importantes sobre la estructura del ADN fueron producto del trabajo de Rosalind Franklin, una química que trabaja en el laboratorio del físico Maurice Wilkins.</a:t>
            </a:r>
            <a:endParaRPr sz="1700">
              <a:solidFill>
                <a:srgbClr val="000000"/>
              </a:solidFill>
              <a:latin typeface="Georgia"/>
              <a:ea typeface="Georgia"/>
              <a:cs typeface="Georgia"/>
              <a:sym typeface="Georgia"/>
            </a:endParaRPr>
          </a:p>
          <a:p>
            <a:pPr indent="0" lvl="0" marL="0" rtl="0" algn="l">
              <a:spcBef>
                <a:spcPts val="1600"/>
              </a:spcBef>
              <a:spcAft>
                <a:spcPts val="1600"/>
              </a:spcAft>
              <a:buNone/>
            </a:pPr>
            <a:r>
              <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5"/>
          <p:cNvSpPr txBox="1"/>
          <p:nvPr>
            <p:ph idx="4294967295"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0" lvl="0" marL="0" rtl="0" algn="l">
              <a:spcBef>
                <a:spcPts val="1600"/>
              </a:spcBef>
              <a:spcAft>
                <a:spcPts val="1600"/>
              </a:spcAft>
              <a:buNone/>
            </a:pPr>
            <a:r>
              <a:t/>
            </a:r>
            <a:endParaRPr/>
          </a:p>
        </p:txBody>
      </p:sp>
      <p:sp>
        <p:nvSpPr>
          <p:cNvPr id="84" name="Google Shape;84;p15"/>
          <p:cNvSpPr txBox="1"/>
          <p:nvPr/>
        </p:nvSpPr>
        <p:spPr>
          <a:xfrm>
            <a:off x="375600" y="746850"/>
            <a:ext cx="8392800" cy="364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800">
                <a:latin typeface="Georgia"/>
                <a:ea typeface="Georgia"/>
                <a:cs typeface="Georgia"/>
                <a:sym typeface="Georgia"/>
              </a:rPr>
              <a:t>Franklin era experta en una poderosa técnica para la determinación de la estructura de moléculas, conocida como cristalografía de rayos X. Cuando la forma cristalizada de una molécula, como el ADN, se expone a rayos X, los átomos en el cristal desvían algunos de los rayos y forman un patrón de difracción que da pistas sobre la estructura de la molécula.</a:t>
            </a:r>
            <a:endParaRPr sz="1800">
              <a:latin typeface="Georgia"/>
              <a:ea typeface="Georgia"/>
              <a:cs typeface="Georgia"/>
              <a:sym typeface="Georgia"/>
            </a:endParaRPr>
          </a:p>
          <a:p>
            <a:pPr indent="0" lvl="0" marL="0" rtl="0" algn="l">
              <a:spcBef>
                <a:spcPts val="0"/>
              </a:spcBef>
              <a:spcAft>
                <a:spcPts val="0"/>
              </a:spcAft>
              <a:buNone/>
            </a:pPr>
            <a:r>
              <a:t/>
            </a:r>
            <a:endParaRPr sz="1800">
              <a:latin typeface="Georgia"/>
              <a:ea typeface="Georgia"/>
              <a:cs typeface="Georgia"/>
              <a:sym typeface="Georgia"/>
            </a:endParaRPr>
          </a:p>
          <a:p>
            <a:pPr indent="0" lvl="0" marL="0" rtl="0" algn="l">
              <a:spcBef>
                <a:spcPts val="0"/>
              </a:spcBef>
              <a:spcAft>
                <a:spcPts val="0"/>
              </a:spcAft>
              <a:buNone/>
            </a:pPr>
            <a:r>
              <a:rPr lang="es" sz="1800">
                <a:latin typeface="Georgia"/>
                <a:ea typeface="Georgia"/>
                <a:cs typeface="Georgia"/>
                <a:sym typeface="Georgia"/>
              </a:rPr>
              <a:t>La imagen de difracción de rayos X del ADN. El patrón de difracción tiene una forma de X representativa de la estructura helicoidal de doble cadena del ADN.</a:t>
            </a:r>
            <a:endParaRPr sz="1800">
              <a:latin typeface="Georgia"/>
              <a:ea typeface="Georgia"/>
              <a:cs typeface="Georgia"/>
              <a:sym typeface="Georgia"/>
            </a:endParaRPr>
          </a:p>
          <a:p>
            <a:pPr indent="0" lvl="0" marL="0" rtl="0" algn="l">
              <a:spcBef>
                <a:spcPts val="0"/>
              </a:spcBef>
              <a:spcAft>
                <a:spcPts val="0"/>
              </a:spcAft>
              <a:buNone/>
            </a:pPr>
            <a:r>
              <a:rPr lang="es" sz="1800">
                <a:latin typeface="Georgia"/>
                <a:ea typeface="Georgia"/>
                <a:cs typeface="Georgia"/>
                <a:sym typeface="Georgia"/>
              </a:rPr>
              <a:t>La cristalografía de Franklin dio a Watson y Crick importantes pistas sobre la estructura del ADN. Algunas de estas provenían de la famosa "imagen 51," una imagen de difracción de rayos X del ADN sorprendente y extraordinariamente clara que produjeron Franklin y su estudiante de posgrado.El patrón de difracción en forma de X de la imagen de Franklin inmediatamente le sugirió a Watson una estructura helicoidal de dos cadenas para el ADN</a:t>
            </a:r>
            <a:endParaRPr sz="1800">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s">
                <a:latin typeface="Georgia"/>
                <a:ea typeface="Georgia"/>
                <a:cs typeface="Georgia"/>
                <a:sym typeface="Georgia"/>
              </a:rPr>
              <a:t>James Dewey Watson (1928-2012)</a:t>
            </a:r>
            <a:endParaRPr b="1">
              <a:latin typeface="Georgia"/>
              <a:ea typeface="Georgia"/>
              <a:cs typeface="Georgia"/>
              <a:sym typeface="Georgia"/>
            </a:endParaRPr>
          </a:p>
        </p:txBody>
      </p:sp>
      <p:sp>
        <p:nvSpPr>
          <p:cNvPr id="90" name="Google Shape;90;p16"/>
          <p:cNvSpPr txBox="1"/>
          <p:nvPr>
            <p:ph idx="1" type="body"/>
          </p:nvPr>
        </p:nvSpPr>
        <p:spPr>
          <a:xfrm>
            <a:off x="385000" y="1919075"/>
            <a:ext cx="6129300" cy="279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sz="1700">
                <a:solidFill>
                  <a:srgbClr val="000000"/>
                </a:solidFill>
                <a:latin typeface="Georgia"/>
                <a:ea typeface="Georgia"/>
                <a:cs typeface="Georgia"/>
                <a:sym typeface="Georgia"/>
              </a:rPr>
              <a:t>James Dewey Watson nació el 6 de abril de 1928 en Chicago. Este ingresó en la Universidad de Chicago a la edad de 15 años. En 1947 En 1947 obtuvo el equivalente a una licenciatura en Zoología y en 1950 obtiene su doctorado en Zoología por la Universidad de Indiana. Ese mismo año llegó a la Escuela de graduados de la Universidad de Indiana, donde trabajaba Herman Muller, gardonado con el Premio Nobel por su trabajo sobre las mutaciones inducidas por los rayos X.</a:t>
            </a:r>
            <a:endParaRPr sz="1700">
              <a:solidFill>
                <a:srgbClr val="000000"/>
              </a:solidFill>
              <a:latin typeface="Georgia"/>
              <a:ea typeface="Georgia"/>
              <a:cs typeface="Georgia"/>
              <a:sym typeface="Georgia"/>
            </a:endParaRPr>
          </a:p>
          <a:p>
            <a:pPr indent="0" lvl="0" marL="0" rtl="0" algn="l">
              <a:spcBef>
                <a:spcPts val="1600"/>
              </a:spcBef>
              <a:spcAft>
                <a:spcPts val="1600"/>
              </a:spcAft>
              <a:buNone/>
            </a:pPr>
            <a:r>
              <a:t/>
            </a:r>
            <a:endParaRPr/>
          </a:p>
        </p:txBody>
      </p:sp>
      <p:pic>
        <p:nvPicPr>
          <p:cNvPr id="91" name="Google Shape;91;p16"/>
          <p:cNvPicPr preferRelativeResize="0"/>
          <p:nvPr/>
        </p:nvPicPr>
        <p:blipFill>
          <a:blip r:embed="rId3">
            <a:alphaModFix/>
          </a:blip>
          <a:stretch>
            <a:fillRect/>
          </a:stretch>
        </p:blipFill>
        <p:spPr>
          <a:xfrm>
            <a:off x="6845525" y="1919075"/>
            <a:ext cx="2070900" cy="27933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7"/>
          <p:cNvSpPr txBox="1"/>
          <p:nvPr>
            <p:ph idx="4294967295" type="body"/>
          </p:nvPr>
        </p:nvSpPr>
        <p:spPr>
          <a:xfrm>
            <a:off x="369600" y="1077975"/>
            <a:ext cx="8392800" cy="361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solidFill>
                  <a:srgbClr val="000000"/>
                </a:solidFill>
                <a:latin typeface="Georgia"/>
                <a:ea typeface="Georgia"/>
                <a:cs typeface="Georgia"/>
                <a:sym typeface="Georgia"/>
              </a:rPr>
              <a:t>Watson fue influenciado por Delbrück y Luria, del Grupo de los Fagos. Luria le convenció para realizar un proyecto de investigación sobre los efectos de los rayos X sobre los fagos y, en mayo de 1950, a la edad de 22 años, completó su doctorado.</a:t>
            </a:r>
            <a:endParaRPr>
              <a:solidFill>
                <a:srgbClr val="000000"/>
              </a:solidFill>
              <a:latin typeface="Georgia"/>
              <a:ea typeface="Georgia"/>
              <a:cs typeface="Georgia"/>
              <a:sym typeface="Georgia"/>
            </a:endParaRPr>
          </a:p>
          <a:p>
            <a:pPr indent="0" lvl="0" marL="0" rtl="0" algn="l">
              <a:spcBef>
                <a:spcPts val="1600"/>
              </a:spcBef>
              <a:spcAft>
                <a:spcPts val="0"/>
              </a:spcAft>
              <a:buNone/>
            </a:pPr>
            <a:r>
              <a:rPr lang="es">
                <a:solidFill>
                  <a:srgbClr val="000000"/>
                </a:solidFill>
                <a:latin typeface="Georgia"/>
                <a:ea typeface="Georgia"/>
                <a:cs typeface="Georgia"/>
                <a:sym typeface="Georgia"/>
              </a:rPr>
              <a:t>En 1968 fue director del Laboratorio de Biología Cuantitativa de Cold Spring Harbor, Nueva York y participó en el proyecto Genoma Humano en los Institutos Nacionales de la Salud entre 1988 y 1992, ayudando a establecer el Proyecto del Genoma Humano.</a:t>
            </a:r>
            <a:endParaRPr>
              <a:solidFill>
                <a:srgbClr val="000000"/>
              </a:solidFill>
              <a:latin typeface="Georgia"/>
              <a:ea typeface="Georgia"/>
              <a:cs typeface="Georgia"/>
              <a:sym typeface="Georgia"/>
            </a:endParaRPr>
          </a:p>
          <a:p>
            <a:pPr indent="0" lvl="0" marL="0" rtl="0" algn="l">
              <a:spcBef>
                <a:spcPts val="1600"/>
              </a:spcBef>
              <a:spcAft>
                <a:spcPts val="0"/>
              </a:spcAft>
              <a:buNone/>
            </a:pPr>
            <a:r>
              <a:rPr lang="es">
                <a:solidFill>
                  <a:srgbClr val="000000"/>
                </a:solidFill>
                <a:latin typeface="Georgia"/>
                <a:ea typeface="Georgia"/>
                <a:cs typeface="Georgia"/>
                <a:sym typeface="Georgia"/>
              </a:rPr>
              <a:t>James falleció el  25 de agosto del año 2012 en Saint Paul (Minnesota, EE. UU.) a la edad de 84 años</a:t>
            </a:r>
            <a:endParaRPr>
              <a:solidFill>
                <a:srgbClr val="000000"/>
              </a:solidFill>
              <a:latin typeface="Georgia"/>
              <a:ea typeface="Georgia"/>
              <a:cs typeface="Georgia"/>
              <a:sym typeface="Georgia"/>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
                <a:latin typeface="Georgia"/>
                <a:ea typeface="Georgia"/>
                <a:cs typeface="Georgia"/>
                <a:sym typeface="Georgia"/>
              </a:rPr>
              <a:t>Otros datos acerca de Watson...</a:t>
            </a:r>
            <a:endParaRPr>
              <a:latin typeface="Georgia"/>
              <a:ea typeface="Georgia"/>
              <a:cs typeface="Georgia"/>
              <a:sym typeface="Georgia"/>
            </a:endParaRPr>
          </a:p>
        </p:txBody>
      </p:sp>
      <p:sp>
        <p:nvSpPr>
          <p:cNvPr id="102" name="Google Shape;102;p18"/>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Font typeface="Georgia"/>
              <a:buChar char="●"/>
            </a:pPr>
            <a:r>
              <a:rPr lang="es">
                <a:solidFill>
                  <a:srgbClr val="000000"/>
                </a:solidFill>
                <a:latin typeface="Georgia"/>
                <a:ea typeface="Georgia"/>
                <a:cs typeface="Georgia"/>
                <a:sym typeface="Georgia"/>
              </a:rPr>
              <a:t>Escribió The Double Helix (La doble hélice, 1968), historia del descubrimiento de la estructura del ADN.</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s">
                <a:solidFill>
                  <a:srgbClr val="000000"/>
                </a:solidFill>
                <a:latin typeface="Georgia"/>
                <a:ea typeface="Georgia"/>
                <a:cs typeface="Georgia"/>
                <a:sym typeface="Georgia"/>
              </a:rPr>
              <a:t>Era hijo único de Jean Mitchell y James D. Watson.</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s">
                <a:solidFill>
                  <a:srgbClr val="000000"/>
                </a:solidFill>
                <a:latin typeface="Georgia"/>
                <a:ea typeface="Georgia"/>
                <a:cs typeface="Georgia"/>
                <a:sym typeface="Georgia"/>
              </a:rPr>
              <a:t>Contrajo matrimonio con Elizabeth Lewis de Watson en 1968. </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s">
                <a:solidFill>
                  <a:srgbClr val="000000"/>
                </a:solidFill>
                <a:latin typeface="Georgia"/>
                <a:ea typeface="Georgia"/>
                <a:cs typeface="Georgia"/>
                <a:sym typeface="Georgia"/>
              </a:rPr>
              <a:t>Fue padre de Rufus Robert Watson y Duncan James Watson.</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s">
                <a:solidFill>
                  <a:srgbClr val="000000"/>
                </a:solidFill>
                <a:latin typeface="Georgia"/>
                <a:ea typeface="Georgia"/>
                <a:cs typeface="Georgia"/>
                <a:sym typeface="Georgia"/>
              </a:rPr>
              <a:t>En el 1992 renunció como protesta a la posibilidad de que se patentasen los genes.</a:t>
            </a:r>
            <a:endParaRPr>
              <a:solidFill>
                <a:srgbClr val="000000"/>
              </a:solidFill>
              <a:latin typeface="Georgia"/>
              <a:ea typeface="Georgia"/>
              <a:cs typeface="Georgia"/>
              <a:sym typeface="Georgia"/>
            </a:endParaRPr>
          </a:p>
          <a:p>
            <a:pPr indent="-342900" lvl="0" marL="457200" rtl="0" algn="l">
              <a:spcBef>
                <a:spcPts val="0"/>
              </a:spcBef>
              <a:spcAft>
                <a:spcPts val="0"/>
              </a:spcAft>
              <a:buClr>
                <a:srgbClr val="000000"/>
              </a:buClr>
              <a:buSzPts val="1800"/>
              <a:buFont typeface="Georgia"/>
              <a:buChar char="●"/>
            </a:pPr>
            <a:r>
              <a:rPr lang="es">
                <a:solidFill>
                  <a:srgbClr val="000000"/>
                </a:solidFill>
                <a:latin typeface="Georgia"/>
                <a:ea typeface="Georgia"/>
                <a:cs typeface="Georgia"/>
                <a:sym typeface="Georgia"/>
              </a:rPr>
              <a:t>Cambió el rumbo de la bioquímica y dio paso a una nueva disciplina, la biología molecular.</a:t>
            </a:r>
            <a:endParaRPr>
              <a:solidFill>
                <a:srgbClr val="000000"/>
              </a:solidFill>
              <a:latin typeface="Georgia"/>
              <a:ea typeface="Georgia"/>
              <a:cs typeface="Georgia"/>
              <a:sym typeface="Georgia"/>
            </a:endParaRPr>
          </a:p>
          <a:p>
            <a:pPr indent="0" lvl="0" marL="457200" rtl="0" algn="l">
              <a:spcBef>
                <a:spcPts val="1600"/>
              </a:spcBef>
              <a:spcAft>
                <a:spcPts val="1600"/>
              </a:spcAft>
              <a:buNone/>
            </a:pPr>
            <a:r>
              <a:t/>
            </a:r>
            <a:endParaRPr>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471900" y="6463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s" sz="2900">
                <a:latin typeface="Georgia"/>
                <a:ea typeface="Georgia"/>
                <a:cs typeface="Georgia"/>
                <a:sym typeface="Georgia"/>
              </a:rPr>
              <a:t>Francis Harry Compton Crick (1916-2004)</a:t>
            </a:r>
            <a:endParaRPr b="1" sz="2900">
              <a:latin typeface="Georgia"/>
              <a:ea typeface="Georgia"/>
              <a:cs typeface="Georgia"/>
              <a:sym typeface="Georgia"/>
            </a:endParaRPr>
          </a:p>
        </p:txBody>
      </p:sp>
      <p:sp>
        <p:nvSpPr>
          <p:cNvPr id="108" name="Google Shape;108;p19"/>
          <p:cNvSpPr txBox="1"/>
          <p:nvPr>
            <p:ph idx="1" type="body"/>
          </p:nvPr>
        </p:nvSpPr>
        <p:spPr>
          <a:xfrm>
            <a:off x="225875" y="1765075"/>
            <a:ext cx="57192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sz="1400">
                <a:solidFill>
                  <a:srgbClr val="000000"/>
                </a:solidFill>
                <a:latin typeface="Georgia"/>
                <a:ea typeface="Georgia"/>
                <a:cs typeface="Georgia"/>
                <a:sym typeface="Georgia"/>
              </a:rPr>
              <a:t>Francis Harry Compton Crick fue un biólogo molecular , biofísico y neurocientífico británico nacido el  8 de junio de 1916 en Northampton (Gran Bretaña). Estudió física en la Univesity College, en Londres, y comenzó con sus investigaciones en 1937. Sin embargo, en 1939 la Segunda Guerra Mundial interrumpió su labor sin embargo durante esta fue agregado del Almirantazgo británico como físico militar ya que mejoró las minas magnéticas.. Luego de un tiempo trabajando en la marina en 1947 la abandona para estudiar biología. Hasta esa fecha conocía poco de química orgánica o cristalografía, por lo que pasó los siguientes años aprendiendo sobre estas materias. Durante ese periodo, junto con W. Cochran y V. Vand trabajó sobre la teoría general de la difracción de los rayos X. </a:t>
            </a:r>
            <a:endParaRPr sz="1400">
              <a:solidFill>
                <a:srgbClr val="000000"/>
              </a:solidFill>
              <a:latin typeface="Georgia"/>
              <a:ea typeface="Georgia"/>
              <a:cs typeface="Georgia"/>
              <a:sym typeface="Georgia"/>
            </a:endParaRPr>
          </a:p>
          <a:p>
            <a:pPr indent="0" lvl="0" marL="0" rtl="0" algn="l">
              <a:spcBef>
                <a:spcPts val="1600"/>
              </a:spcBef>
              <a:spcAft>
                <a:spcPts val="1600"/>
              </a:spcAft>
              <a:buNone/>
            </a:pPr>
            <a:r>
              <a:t/>
            </a:r>
            <a:endParaRPr sz="1400">
              <a:latin typeface="Georgia"/>
              <a:ea typeface="Georgia"/>
              <a:cs typeface="Georgia"/>
              <a:sym typeface="Georgia"/>
            </a:endParaRPr>
          </a:p>
        </p:txBody>
      </p:sp>
      <p:pic>
        <p:nvPicPr>
          <p:cNvPr id="109" name="Google Shape;109;p19"/>
          <p:cNvPicPr preferRelativeResize="0"/>
          <p:nvPr/>
        </p:nvPicPr>
        <p:blipFill>
          <a:blip r:embed="rId3">
            <a:alphaModFix/>
          </a:blip>
          <a:stretch>
            <a:fillRect/>
          </a:stretch>
        </p:blipFill>
        <p:spPr>
          <a:xfrm>
            <a:off x="6272403" y="1986378"/>
            <a:ext cx="2575600" cy="2575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0"/>
          <p:cNvSpPr txBox="1"/>
          <p:nvPr>
            <p:ph idx="4294967295" type="body"/>
          </p:nvPr>
        </p:nvSpPr>
        <p:spPr>
          <a:xfrm>
            <a:off x="460950" y="1216650"/>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solidFill>
                  <a:srgbClr val="000000"/>
                </a:solidFill>
                <a:latin typeface="Georgia"/>
                <a:ea typeface="Georgia"/>
                <a:cs typeface="Georgia"/>
                <a:sym typeface="Georgia"/>
              </a:rPr>
              <a:t>Durante ese periodo, junto con W. Cochran y V. Vand trabajó sobre la teoría general de la difracción de los rayos X. </a:t>
            </a:r>
            <a:endParaRPr>
              <a:solidFill>
                <a:srgbClr val="000000"/>
              </a:solidFill>
              <a:latin typeface="Georgia"/>
              <a:ea typeface="Georgia"/>
              <a:cs typeface="Georgia"/>
              <a:sym typeface="Georgia"/>
            </a:endParaRPr>
          </a:p>
          <a:p>
            <a:pPr indent="0" lvl="0" marL="0" rtl="0" algn="l">
              <a:spcBef>
                <a:spcPts val="1600"/>
              </a:spcBef>
              <a:spcAft>
                <a:spcPts val="0"/>
              </a:spcAft>
              <a:buNone/>
            </a:pPr>
            <a:r>
              <a:rPr lang="es">
                <a:solidFill>
                  <a:srgbClr val="000000"/>
                </a:solidFill>
                <a:latin typeface="Georgia"/>
                <a:ea typeface="Georgia"/>
                <a:cs typeface="Georgia"/>
                <a:sym typeface="Georgia"/>
              </a:rPr>
              <a:t>Siguió estudiando el código genético e investigando los virus. En 1976 entró en el Instituto Salk para Estudios Biológicos de California, donde desarrolló varios estudios sobre el funcionamiento del cerebro. En colaboración con S. Brener, concentra sus investigaciones sobre bioquímica y genética principalmente en la síntesis proteínica y el código genético.</a:t>
            </a:r>
            <a:endParaRPr>
              <a:solidFill>
                <a:srgbClr val="000000"/>
              </a:solidFill>
              <a:latin typeface="Georgia"/>
              <a:ea typeface="Georgia"/>
              <a:cs typeface="Georgia"/>
              <a:sym typeface="Georgia"/>
            </a:endParaRPr>
          </a:p>
          <a:p>
            <a:pPr indent="0" lvl="0" marL="0" rtl="0" algn="l">
              <a:spcBef>
                <a:spcPts val="1600"/>
              </a:spcBef>
              <a:spcAft>
                <a:spcPts val="0"/>
              </a:spcAft>
              <a:buNone/>
            </a:pPr>
            <a:r>
              <a:rPr lang="es">
                <a:solidFill>
                  <a:srgbClr val="000000"/>
                </a:solidFill>
                <a:latin typeface="Georgia"/>
                <a:ea typeface="Georgia"/>
                <a:cs typeface="Georgia"/>
                <a:sym typeface="Georgia"/>
              </a:rPr>
              <a:t>Francis Crick falleció el 29 de julio de 2004 a los 88 años en el Hospital Thornton de la Universidad de California en San Diego, (EEUU) debido a un cáncer de colon.</a:t>
            </a:r>
            <a:endParaRPr>
              <a:solidFill>
                <a:srgbClr val="000000"/>
              </a:solidFill>
              <a:latin typeface="Georgia"/>
              <a:ea typeface="Georgia"/>
              <a:cs typeface="Georgia"/>
              <a:sym typeface="Georgia"/>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s">
                <a:latin typeface="Georgia"/>
                <a:ea typeface="Georgia"/>
                <a:cs typeface="Georgia"/>
                <a:sym typeface="Georgia"/>
              </a:rPr>
              <a:t>Otros datos acerca de Crick...</a:t>
            </a:r>
            <a:endParaRPr>
              <a:latin typeface="Georgia"/>
              <a:ea typeface="Georgia"/>
              <a:cs typeface="Georgia"/>
              <a:sym typeface="Georgia"/>
            </a:endParaRPr>
          </a:p>
        </p:txBody>
      </p:sp>
      <p:sp>
        <p:nvSpPr>
          <p:cNvPr id="120" name="Google Shape;120;p21"/>
          <p:cNvSpPr txBox="1"/>
          <p:nvPr>
            <p:ph idx="1" type="body"/>
          </p:nvPr>
        </p:nvSpPr>
        <p:spPr>
          <a:xfrm>
            <a:off x="460950" y="1784775"/>
            <a:ext cx="8222100" cy="27102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rgbClr val="000000"/>
              </a:buClr>
              <a:buSzPts val="1700"/>
              <a:buFont typeface="Georgia"/>
              <a:buChar char="●"/>
            </a:pPr>
            <a:r>
              <a:rPr lang="es" sz="1700">
                <a:solidFill>
                  <a:srgbClr val="000000"/>
                </a:solidFill>
                <a:latin typeface="Georgia"/>
                <a:ea typeface="Georgia"/>
                <a:cs typeface="Georgia"/>
                <a:sym typeface="Georgia"/>
              </a:rPr>
              <a:t>Fue el hijo mayor de Harry Crick y Annie Elizabeth Wilkins.</a:t>
            </a:r>
            <a:endParaRPr sz="1700">
              <a:solidFill>
                <a:srgbClr val="000000"/>
              </a:solidFill>
              <a:latin typeface="Georgia"/>
              <a:ea typeface="Georgia"/>
              <a:cs typeface="Georgia"/>
              <a:sym typeface="Georgia"/>
            </a:endParaRPr>
          </a:p>
          <a:p>
            <a:pPr indent="-336550" lvl="0" marL="457200" rtl="0" algn="l">
              <a:spcBef>
                <a:spcPts val="0"/>
              </a:spcBef>
              <a:spcAft>
                <a:spcPts val="0"/>
              </a:spcAft>
              <a:buClr>
                <a:srgbClr val="000000"/>
              </a:buClr>
              <a:buSzPts val="1700"/>
              <a:buFont typeface="Georgia"/>
              <a:buChar char="●"/>
            </a:pPr>
            <a:r>
              <a:rPr lang="es" sz="1700">
                <a:solidFill>
                  <a:srgbClr val="000000"/>
                </a:solidFill>
                <a:latin typeface="Georgia"/>
                <a:ea typeface="Georgia"/>
                <a:cs typeface="Georgia"/>
                <a:sym typeface="Georgia"/>
              </a:rPr>
              <a:t>Durante esos años trabajó como científico para el Ministerio de Marina británico, principalmente en la conexión entre el magnetismo y las minas acústicas.</a:t>
            </a:r>
            <a:endParaRPr sz="1700">
              <a:solidFill>
                <a:srgbClr val="000000"/>
              </a:solidFill>
              <a:latin typeface="Georgia"/>
              <a:ea typeface="Georgia"/>
              <a:cs typeface="Georgia"/>
              <a:sym typeface="Georgia"/>
            </a:endParaRPr>
          </a:p>
          <a:p>
            <a:pPr indent="-336550" lvl="0" marL="457200" rtl="0" algn="l">
              <a:spcBef>
                <a:spcPts val="0"/>
              </a:spcBef>
              <a:spcAft>
                <a:spcPts val="0"/>
              </a:spcAft>
              <a:buClr>
                <a:srgbClr val="000000"/>
              </a:buClr>
              <a:buSzPts val="1700"/>
              <a:buFont typeface="Georgia"/>
              <a:buChar char="●"/>
            </a:pPr>
            <a:r>
              <a:rPr lang="es" sz="1700">
                <a:solidFill>
                  <a:srgbClr val="000000"/>
                </a:solidFill>
                <a:latin typeface="Georgia"/>
                <a:ea typeface="Georgia"/>
                <a:cs typeface="Georgia"/>
                <a:sym typeface="Georgia"/>
              </a:rPr>
              <a:t>En 1940 se casó con Ruth Dorren Dodd.</a:t>
            </a:r>
            <a:endParaRPr sz="1700">
              <a:solidFill>
                <a:srgbClr val="000000"/>
              </a:solidFill>
              <a:latin typeface="Georgia"/>
              <a:ea typeface="Georgia"/>
              <a:cs typeface="Georgia"/>
              <a:sym typeface="Georgia"/>
            </a:endParaRPr>
          </a:p>
          <a:p>
            <a:pPr indent="-336550" lvl="0" marL="457200" rtl="0" algn="l">
              <a:spcBef>
                <a:spcPts val="0"/>
              </a:spcBef>
              <a:spcAft>
                <a:spcPts val="0"/>
              </a:spcAft>
              <a:buClr>
                <a:srgbClr val="000000"/>
              </a:buClr>
              <a:buSzPts val="1700"/>
              <a:buFont typeface="Georgia"/>
              <a:buChar char="●"/>
            </a:pPr>
            <a:r>
              <a:rPr lang="es" sz="1700">
                <a:solidFill>
                  <a:srgbClr val="000000"/>
                </a:solidFill>
                <a:latin typeface="Georgia"/>
                <a:ea typeface="Georgia"/>
                <a:cs typeface="Georgia"/>
                <a:sym typeface="Georgia"/>
              </a:rPr>
              <a:t>Su hijo, Michael F. C. Crick es científico. </a:t>
            </a:r>
            <a:endParaRPr sz="1700">
              <a:solidFill>
                <a:srgbClr val="000000"/>
              </a:solidFill>
              <a:latin typeface="Georgia"/>
              <a:ea typeface="Georgia"/>
              <a:cs typeface="Georgia"/>
              <a:sym typeface="Georgia"/>
            </a:endParaRPr>
          </a:p>
          <a:p>
            <a:pPr indent="-336550" lvl="0" marL="457200" rtl="0" algn="l">
              <a:spcBef>
                <a:spcPts val="0"/>
              </a:spcBef>
              <a:spcAft>
                <a:spcPts val="0"/>
              </a:spcAft>
              <a:buClr>
                <a:srgbClr val="000000"/>
              </a:buClr>
              <a:buSzPts val="1700"/>
              <a:buFont typeface="Georgia"/>
              <a:buChar char="●"/>
            </a:pPr>
            <a:r>
              <a:rPr lang="es" sz="1700">
                <a:solidFill>
                  <a:srgbClr val="000000"/>
                </a:solidFill>
                <a:latin typeface="Georgia"/>
                <a:ea typeface="Georgia"/>
                <a:cs typeface="Georgia"/>
                <a:sym typeface="Georgia"/>
              </a:rPr>
              <a:t>En 1947 se divorció y contrajo matrimonio nuevamente en 1949 con Odile Speed teniendo con ella dos hijos más, Grabrielle A. Crick y Jacqueline M. T. Crick. </a:t>
            </a:r>
            <a:endParaRPr sz="1700">
              <a:solidFill>
                <a:srgbClr val="000000"/>
              </a:solidFill>
              <a:latin typeface="Georgia"/>
              <a:ea typeface="Georgia"/>
              <a:cs typeface="Georgia"/>
              <a:sym typeface="Georgia"/>
            </a:endParaRPr>
          </a:p>
          <a:p>
            <a:pPr indent="-336550" lvl="0" marL="457200" rtl="0" algn="l">
              <a:spcBef>
                <a:spcPts val="0"/>
              </a:spcBef>
              <a:spcAft>
                <a:spcPts val="0"/>
              </a:spcAft>
              <a:buClr>
                <a:srgbClr val="000000"/>
              </a:buClr>
              <a:buSzPts val="1700"/>
              <a:buFont typeface="Georgia"/>
              <a:buChar char="●"/>
            </a:pPr>
            <a:r>
              <a:rPr lang="es" sz="1700">
                <a:solidFill>
                  <a:srgbClr val="000000"/>
                </a:solidFill>
                <a:latin typeface="Georgia"/>
                <a:ea typeface="Georgia"/>
                <a:cs typeface="Georgia"/>
                <a:sym typeface="Georgia"/>
              </a:rPr>
              <a:t>La familia vivía en una casa a la que denominó 'La hélice dorada' </a:t>
            </a:r>
            <a:endParaRPr sz="1700">
              <a:solidFill>
                <a:srgbClr val="000000"/>
              </a:solidFill>
              <a:latin typeface="Georgia"/>
              <a:ea typeface="Georgia"/>
              <a:cs typeface="Georgia"/>
              <a:sym typeface="Georgia"/>
            </a:endParaRPr>
          </a:p>
          <a:p>
            <a:pPr indent="0" lvl="0" marL="914400" rtl="0" algn="l">
              <a:spcBef>
                <a:spcPts val="1600"/>
              </a:spcBef>
              <a:spcAft>
                <a:spcPts val="1600"/>
              </a:spcAft>
              <a:buNone/>
            </a:pPr>
            <a:r>
              <a:t/>
            </a:r>
            <a:endParaRPr>
              <a:solidFill>
                <a:srgbClr val="000000"/>
              </a:solidFill>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