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8" r:id="rId3"/>
    <p:sldId id="259" r:id="rId4"/>
    <p:sldId id="260" r:id="rId5"/>
    <p:sldId id="261" r:id="rId6"/>
    <p:sldId id="262" r:id="rId7"/>
    <p:sldId id="263" r:id="rId8"/>
  </p:sldIdLst>
  <p:sldSz cx="9144000" cy="6858000" type="screen4x3"/>
  <p:notesSz cx="7102475" cy="9388475"/>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102" y="-6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heme" Target="theme/theme1.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viewProps" Target="viewProps.xml" /><Relationship Id="rId5" Type="http://schemas.openxmlformats.org/officeDocument/2006/relationships/slide" Target="slides/slide4.xml" /><Relationship Id="rId10"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notesMaster" Target="notesMasters/notesMaster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12BD5883-311C-4BB4-8A22-619F81C2361D}" type="datetimeFigureOut">
              <a:rPr lang="es-AR" smtClean="0"/>
              <a:t>31/8/2020</a:t>
            </a:fld>
            <a:endParaRPr lang="es-AR"/>
          </a:p>
        </p:txBody>
      </p:sp>
      <p:sp>
        <p:nvSpPr>
          <p:cNvPr id="4" name="3 Marcador de imagen de diapositiva"/>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709613" y="4459288"/>
            <a:ext cx="5683250" cy="4224337"/>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6" name="5 Marcador de pie de página"/>
          <p:cNvSpPr>
            <a:spLocks noGrp="1"/>
          </p:cNvSpPr>
          <p:nvPr>
            <p:ph type="ftr" sz="quarter" idx="4"/>
          </p:nvPr>
        </p:nvSpPr>
        <p:spPr>
          <a:xfrm>
            <a:off x="0" y="8916988"/>
            <a:ext cx="3078163" cy="469900"/>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4022725" y="8916988"/>
            <a:ext cx="3078163" cy="469900"/>
          </a:xfrm>
          <a:prstGeom prst="rect">
            <a:avLst/>
          </a:prstGeom>
        </p:spPr>
        <p:txBody>
          <a:bodyPr vert="horz" lIns="91440" tIns="45720" rIns="91440" bIns="45720" rtlCol="0" anchor="b"/>
          <a:lstStyle>
            <a:lvl1pPr algn="r">
              <a:defRPr sz="1200"/>
            </a:lvl1pPr>
          </a:lstStyle>
          <a:p>
            <a:fld id="{A936E96A-B018-4F68-A0AC-A823BF60E16D}" type="slidenum">
              <a:rPr lang="es-AR" smtClean="0"/>
              <a:t>‹Nº›</a:t>
            </a:fld>
            <a:endParaRPr lang="es-AR"/>
          </a:p>
        </p:txBody>
      </p:sp>
    </p:spTree>
    <p:extLst>
      <p:ext uri="{BB962C8B-B14F-4D97-AF65-F5344CB8AC3E}">
        <p14:creationId xmlns:p14="http://schemas.microsoft.com/office/powerpoint/2010/main" val="25056356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AR"/>
          </a:p>
        </p:txBody>
      </p:sp>
      <p:sp>
        <p:nvSpPr>
          <p:cNvPr id="4" name="3 Marcador de fecha"/>
          <p:cNvSpPr>
            <a:spLocks noGrp="1"/>
          </p:cNvSpPr>
          <p:nvPr>
            <p:ph type="dt" sz="half" idx="10"/>
          </p:nvPr>
        </p:nvSpPr>
        <p:spPr/>
        <p:txBody>
          <a:bodyPr/>
          <a:lstStyle/>
          <a:p>
            <a:fld id="{A0D91E64-5912-4F95-9C4C-CD370000E15F}" type="datetimeFigureOut">
              <a:rPr lang="es-AR" smtClean="0"/>
              <a:t>31/8/2020</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CC3D6286-A9E6-4184-BB5B-26CE88555841}" type="slidenum">
              <a:rPr lang="es-AR" smtClean="0"/>
              <a:t>‹Nº›</a:t>
            </a:fld>
            <a:endParaRPr lang="es-AR"/>
          </a:p>
        </p:txBody>
      </p:sp>
    </p:spTree>
    <p:extLst>
      <p:ext uri="{BB962C8B-B14F-4D97-AF65-F5344CB8AC3E}">
        <p14:creationId xmlns:p14="http://schemas.microsoft.com/office/powerpoint/2010/main" val="3756059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p:cNvSpPr>
            <a:spLocks noGrp="1"/>
          </p:cNvSpPr>
          <p:nvPr>
            <p:ph type="dt" sz="half" idx="10"/>
          </p:nvPr>
        </p:nvSpPr>
        <p:spPr/>
        <p:txBody>
          <a:bodyPr/>
          <a:lstStyle/>
          <a:p>
            <a:fld id="{A0D91E64-5912-4F95-9C4C-CD370000E15F}" type="datetimeFigureOut">
              <a:rPr lang="es-AR" smtClean="0"/>
              <a:t>31/8/2020</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CC3D6286-A9E6-4184-BB5B-26CE88555841}" type="slidenum">
              <a:rPr lang="es-AR" smtClean="0"/>
              <a:t>‹Nº›</a:t>
            </a:fld>
            <a:endParaRPr lang="es-AR"/>
          </a:p>
        </p:txBody>
      </p:sp>
    </p:spTree>
    <p:extLst>
      <p:ext uri="{BB962C8B-B14F-4D97-AF65-F5344CB8AC3E}">
        <p14:creationId xmlns:p14="http://schemas.microsoft.com/office/powerpoint/2010/main" val="2016515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p:cNvSpPr>
            <a:spLocks noGrp="1"/>
          </p:cNvSpPr>
          <p:nvPr>
            <p:ph type="dt" sz="half" idx="10"/>
          </p:nvPr>
        </p:nvSpPr>
        <p:spPr/>
        <p:txBody>
          <a:bodyPr/>
          <a:lstStyle/>
          <a:p>
            <a:fld id="{A0D91E64-5912-4F95-9C4C-CD370000E15F}" type="datetimeFigureOut">
              <a:rPr lang="es-AR" smtClean="0"/>
              <a:t>31/8/2020</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CC3D6286-A9E6-4184-BB5B-26CE88555841}" type="slidenum">
              <a:rPr lang="es-AR" smtClean="0"/>
              <a:t>‹Nº›</a:t>
            </a:fld>
            <a:endParaRPr lang="es-AR"/>
          </a:p>
        </p:txBody>
      </p:sp>
    </p:spTree>
    <p:extLst>
      <p:ext uri="{BB962C8B-B14F-4D97-AF65-F5344CB8AC3E}">
        <p14:creationId xmlns:p14="http://schemas.microsoft.com/office/powerpoint/2010/main" val="214991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p:cNvSpPr>
            <a:spLocks noGrp="1"/>
          </p:cNvSpPr>
          <p:nvPr>
            <p:ph type="dt" sz="half" idx="10"/>
          </p:nvPr>
        </p:nvSpPr>
        <p:spPr/>
        <p:txBody>
          <a:bodyPr/>
          <a:lstStyle/>
          <a:p>
            <a:fld id="{A0D91E64-5912-4F95-9C4C-CD370000E15F}" type="datetimeFigureOut">
              <a:rPr lang="es-AR" smtClean="0"/>
              <a:t>31/8/2020</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CC3D6286-A9E6-4184-BB5B-26CE88555841}" type="slidenum">
              <a:rPr lang="es-AR" smtClean="0"/>
              <a:t>‹Nº›</a:t>
            </a:fld>
            <a:endParaRPr lang="es-AR"/>
          </a:p>
        </p:txBody>
      </p:sp>
    </p:spTree>
    <p:extLst>
      <p:ext uri="{BB962C8B-B14F-4D97-AF65-F5344CB8AC3E}">
        <p14:creationId xmlns:p14="http://schemas.microsoft.com/office/powerpoint/2010/main" val="1286844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A0D91E64-5912-4F95-9C4C-CD370000E15F}" type="datetimeFigureOut">
              <a:rPr lang="es-AR" smtClean="0"/>
              <a:t>31/8/2020</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CC3D6286-A9E6-4184-BB5B-26CE88555841}" type="slidenum">
              <a:rPr lang="es-AR" smtClean="0"/>
              <a:t>‹Nº›</a:t>
            </a:fld>
            <a:endParaRPr lang="es-AR"/>
          </a:p>
        </p:txBody>
      </p:sp>
    </p:spTree>
    <p:extLst>
      <p:ext uri="{BB962C8B-B14F-4D97-AF65-F5344CB8AC3E}">
        <p14:creationId xmlns:p14="http://schemas.microsoft.com/office/powerpoint/2010/main" val="3911058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4 Marcador de fecha"/>
          <p:cNvSpPr>
            <a:spLocks noGrp="1"/>
          </p:cNvSpPr>
          <p:nvPr>
            <p:ph type="dt" sz="half" idx="10"/>
          </p:nvPr>
        </p:nvSpPr>
        <p:spPr/>
        <p:txBody>
          <a:bodyPr/>
          <a:lstStyle/>
          <a:p>
            <a:fld id="{A0D91E64-5912-4F95-9C4C-CD370000E15F}" type="datetimeFigureOut">
              <a:rPr lang="es-AR" smtClean="0"/>
              <a:t>31/8/2020</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CC3D6286-A9E6-4184-BB5B-26CE88555841}" type="slidenum">
              <a:rPr lang="es-AR" smtClean="0"/>
              <a:t>‹Nº›</a:t>
            </a:fld>
            <a:endParaRPr lang="es-AR"/>
          </a:p>
        </p:txBody>
      </p:sp>
    </p:spTree>
    <p:extLst>
      <p:ext uri="{BB962C8B-B14F-4D97-AF65-F5344CB8AC3E}">
        <p14:creationId xmlns:p14="http://schemas.microsoft.com/office/powerpoint/2010/main" val="2206832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6 Marcador de fecha"/>
          <p:cNvSpPr>
            <a:spLocks noGrp="1"/>
          </p:cNvSpPr>
          <p:nvPr>
            <p:ph type="dt" sz="half" idx="10"/>
          </p:nvPr>
        </p:nvSpPr>
        <p:spPr/>
        <p:txBody>
          <a:bodyPr/>
          <a:lstStyle/>
          <a:p>
            <a:fld id="{A0D91E64-5912-4F95-9C4C-CD370000E15F}" type="datetimeFigureOut">
              <a:rPr lang="es-AR" smtClean="0"/>
              <a:t>31/8/2020</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CC3D6286-A9E6-4184-BB5B-26CE88555841}" type="slidenum">
              <a:rPr lang="es-AR" smtClean="0"/>
              <a:t>‹Nº›</a:t>
            </a:fld>
            <a:endParaRPr lang="es-AR"/>
          </a:p>
        </p:txBody>
      </p:sp>
    </p:spTree>
    <p:extLst>
      <p:ext uri="{BB962C8B-B14F-4D97-AF65-F5344CB8AC3E}">
        <p14:creationId xmlns:p14="http://schemas.microsoft.com/office/powerpoint/2010/main" val="1973379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fecha"/>
          <p:cNvSpPr>
            <a:spLocks noGrp="1"/>
          </p:cNvSpPr>
          <p:nvPr>
            <p:ph type="dt" sz="half" idx="10"/>
          </p:nvPr>
        </p:nvSpPr>
        <p:spPr/>
        <p:txBody>
          <a:bodyPr/>
          <a:lstStyle/>
          <a:p>
            <a:fld id="{A0D91E64-5912-4F95-9C4C-CD370000E15F}" type="datetimeFigureOut">
              <a:rPr lang="es-AR" smtClean="0"/>
              <a:t>31/8/2020</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p:txBody>
          <a:bodyPr/>
          <a:lstStyle/>
          <a:p>
            <a:fld id="{CC3D6286-A9E6-4184-BB5B-26CE88555841}" type="slidenum">
              <a:rPr lang="es-AR" smtClean="0"/>
              <a:t>‹Nº›</a:t>
            </a:fld>
            <a:endParaRPr lang="es-AR"/>
          </a:p>
        </p:txBody>
      </p:sp>
    </p:spTree>
    <p:extLst>
      <p:ext uri="{BB962C8B-B14F-4D97-AF65-F5344CB8AC3E}">
        <p14:creationId xmlns:p14="http://schemas.microsoft.com/office/powerpoint/2010/main" val="1049728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0D91E64-5912-4F95-9C4C-CD370000E15F}" type="datetimeFigureOut">
              <a:rPr lang="es-AR" smtClean="0"/>
              <a:t>31/8/2020</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CC3D6286-A9E6-4184-BB5B-26CE88555841}" type="slidenum">
              <a:rPr lang="es-AR" smtClean="0"/>
              <a:t>‹Nº›</a:t>
            </a:fld>
            <a:endParaRPr lang="es-AR"/>
          </a:p>
        </p:txBody>
      </p:sp>
    </p:spTree>
    <p:extLst>
      <p:ext uri="{BB962C8B-B14F-4D97-AF65-F5344CB8AC3E}">
        <p14:creationId xmlns:p14="http://schemas.microsoft.com/office/powerpoint/2010/main" val="1116549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A0D91E64-5912-4F95-9C4C-CD370000E15F}" type="datetimeFigureOut">
              <a:rPr lang="es-AR" smtClean="0"/>
              <a:t>31/8/2020</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CC3D6286-A9E6-4184-BB5B-26CE88555841}" type="slidenum">
              <a:rPr lang="es-AR" smtClean="0"/>
              <a:t>‹Nº›</a:t>
            </a:fld>
            <a:endParaRPr lang="es-AR"/>
          </a:p>
        </p:txBody>
      </p:sp>
    </p:spTree>
    <p:extLst>
      <p:ext uri="{BB962C8B-B14F-4D97-AF65-F5344CB8AC3E}">
        <p14:creationId xmlns:p14="http://schemas.microsoft.com/office/powerpoint/2010/main" val="3758209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A0D91E64-5912-4F95-9C4C-CD370000E15F}" type="datetimeFigureOut">
              <a:rPr lang="es-AR" smtClean="0"/>
              <a:t>31/8/2020</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CC3D6286-A9E6-4184-BB5B-26CE88555841}" type="slidenum">
              <a:rPr lang="es-AR" smtClean="0"/>
              <a:t>‹Nº›</a:t>
            </a:fld>
            <a:endParaRPr lang="es-AR"/>
          </a:p>
        </p:txBody>
      </p:sp>
    </p:spTree>
    <p:extLst>
      <p:ext uri="{BB962C8B-B14F-4D97-AF65-F5344CB8AC3E}">
        <p14:creationId xmlns:p14="http://schemas.microsoft.com/office/powerpoint/2010/main" val="754263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D91E64-5912-4F95-9C4C-CD370000E15F}" type="datetimeFigureOut">
              <a:rPr lang="es-AR" smtClean="0"/>
              <a:t>31/8/2020</a:t>
            </a:fld>
            <a:endParaRPr lang="es-A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3D6286-A9E6-4184-BB5B-26CE88555841}" type="slidenum">
              <a:rPr lang="es-AR" smtClean="0"/>
              <a:t>‹Nº›</a:t>
            </a:fld>
            <a:endParaRPr lang="es-AR"/>
          </a:p>
        </p:txBody>
      </p:sp>
    </p:spTree>
    <p:extLst>
      <p:ext uri="{BB962C8B-B14F-4D97-AF65-F5344CB8AC3E}">
        <p14:creationId xmlns:p14="http://schemas.microsoft.com/office/powerpoint/2010/main" val="19372328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404664"/>
            <a:ext cx="7772400" cy="5184576"/>
          </a:xfrm>
        </p:spPr>
        <p:style>
          <a:lnRef idx="1">
            <a:schemeClr val="accent2"/>
          </a:lnRef>
          <a:fillRef idx="2">
            <a:schemeClr val="accent2"/>
          </a:fillRef>
          <a:effectRef idx="1">
            <a:schemeClr val="accent2"/>
          </a:effectRef>
          <a:fontRef idx="minor">
            <a:schemeClr val="dk1"/>
          </a:fontRef>
        </p:style>
        <p:txBody>
          <a:bodyPr>
            <a:normAutofit/>
          </a:bodyPr>
          <a:lstStyle/>
          <a:p>
            <a:r>
              <a:rPr lang="es-AR" sz="2400" b="1" dirty="0">
                <a:solidFill>
                  <a:schemeClr val="tx2"/>
                </a:solidFill>
              </a:rPr>
              <a:t>Colegio: Instituto Ceferino Namuncurá </a:t>
            </a:r>
            <a:br>
              <a:rPr lang="es-AR" sz="2400" b="1" dirty="0">
                <a:solidFill>
                  <a:schemeClr val="tx2"/>
                </a:solidFill>
              </a:rPr>
            </a:br>
            <a:r>
              <a:rPr lang="es-AR" sz="2400" b="1" dirty="0">
                <a:solidFill>
                  <a:schemeClr val="tx2"/>
                </a:solidFill>
              </a:rPr>
              <a:t>Alumno: Ariela Faivisovich, Sofía  Chaparro </a:t>
            </a:r>
            <a:br>
              <a:rPr lang="es-AR" sz="2400" b="1" dirty="0">
                <a:solidFill>
                  <a:schemeClr val="tx2"/>
                </a:solidFill>
              </a:rPr>
            </a:br>
            <a:r>
              <a:rPr lang="es-AR" sz="2400" b="1" dirty="0">
                <a:solidFill>
                  <a:schemeClr val="tx2"/>
                </a:solidFill>
              </a:rPr>
              <a:t>Curso: 2do año Secundaria </a:t>
            </a:r>
            <a:br>
              <a:rPr lang="es-AR" sz="2400" b="1" dirty="0">
                <a:solidFill>
                  <a:schemeClr val="tx2"/>
                </a:solidFill>
              </a:rPr>
            </a:br>
            <a:r>
              <a:rPr lang="es-AR" sz="2400" b="1" dirty="0">
                <a:solidFill>
                  <a:schemeClr val="tx2"/>
                </a:solidFill>
              </a:rPr>
              <a:t>Profesor: Fabián Romero </a:t>
            </a:r>
            <a:br>
              <a:rPr lang="es-AR" sz="2400" b="1" dirty="0">
                <a:solidFill>
                  <a:schemeClr val="tx2"/>
                </a:solidFill>
              </a:rPr>
            </a:br>
            <a:r>
              <a:rPr lang="es-AR" sz="2400" b="1" dirty="0">
                <a:solidFill>
                  <a:schemeClr val="tx2"/>
                </a:solidFill>
              </a:rPr>
              <a:t>Tema: Trabajo Practico de Biología </a:t>
            </a:r>
            <a:br>
              <a:rPr lang="es-AR" sz="2400" b="1" dirty="0">
                <a:solidFill>
                  <a:schemeClr val="tx2"/>
                </a:solidFill>
              </a:rPr>
            </a:br>
            <a:endParaRPr lang="es-AR" sz="2400" b="1" dirty="0">
              <a:solidFill>
                <a:schemeClr val="tx2"/>
              </a:solidFill>
            </a:endParaRPr>
          </a:p>
        </p:txBody>
      </p:sp>
    </p:spTree>
    <p:extLst>
      <p:ext uri="{BB962C8B-B14F-4D97-AF65-F5344CB8AC3E}">
        <p14:creationId xmlns:p14="http://schemas.microsoft.com/office/powerpoint/2010/main" val="2783606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2708920"/>
            <a:ext cx="8229600" cy="3816424"/>
          </a:xfrm>
        </p:spPr>
        <p:style>
          <a:lnRef idx="2">
            <a:schemeClr val="accent1"/>
          </a:lnRef>
          <a:fillRef idx="1">
            <a:schemeClr val="lt1"/>
          </a:fillRef>
          <a:effectRef idx="0">
            <a:schemeClr val="accent1"/>
          </a:effectRef>
          <a:fontRef idx="minor">
            <a:schemeClr val="dk1"/>
          </a:fontRef>
        </p:style>
        <p:txBody>
          <a:bodyPr>
            <a:noAutofit/>
          </a:bodyPr>
          <a:lstStyle/>
          <a:p>
            <a:pPr>
              <a:buFont typeface="Wingdings" pitchFamily="2" charset="2"/>
              <a:buChar char="Ø"/>
            </a:pPr>
            <a:r>
              <a:rPr lang="es-AR" sz="1600" dirty="0">
                <a:latin typeface="Algerian" pitchFamily="82" charset="0"/>
              </a:rPr>
              <a:t>Todos los animales son organismos pluricelulares y su unidad básica es la célula eucariota. Se diferencia de la célula procariota, propia de los organismos del reino Mónera, principalmente por la presencia de un núcleo diferenciado rodeado de una membrana nuclear.</a:t>
            </a:r>
          </a:p>
          <a:p>
            <a:pPr>
              <a:buFont typeface="Wingdings" pitchFamily="2" charset="2"/>
              <a:buChar char="Ø"/>
            </a:pPr>
            <a:endParaRPr lang="es-AR" sz="1600" dirty="0">
              <a:latin typeface="Algerian" pitchFamily="82" charset="0"/>
            </a:endParaRPr>
          </a:p>
          <a:p>
            <a:pPr>
              <a:buFont typeface="Wingdings" pitchFamily="2" charset="2"/>
              <a:buChar char="Ø"/>
            </a:pPr>
            <a:r>
              <a:rPr lang="es-AR" sz="1600" dirty="0">
                <a:latin typeface="Algerian" pitchFamily="82" charset="0"/>
              </a:rPr>
              <a:t>Las células eucariotas, también tienen la capacidad de formar organismos multicelulares y convivir con diferentes tipos de células especializadas en funciones específicas dentro de complejos seres vivos. </a:t>
            </a:r>
          </a:p>
          <a:p>
            <a:pPr marL="0" indent="0">
              <a:buNone/>
            </a:pPr>
            <a:endParaRPr lang="es-AR" sz="1600" dirty="0">
              <a:latin typeface="Algerian" pitchFamily="82" charset="0"/>
            </a:endParaRPr>
          </a:p>
          <a:p>
            <a:pPr>
              <a:buFont typeface="Wingdings" pitchFamily="2" charset="2"/>
              <a:buChar char="Ø"/>
            </a:pPr>
            <a:r>
              <a:rPr lang="es-AR" sz="1600" dirty="0">
                <a:latin typeface="Algerian" pitchFamily="82" charset="0"/>
              </a:rPr>
              <a:t>Ejemplos de células con formas y funciones diversas en los miembros del reino Animalia son las neuronas del sistema nervioso, los leucocitos del sistema inmunitario y los óvulos y espermatozoides del sistema reproductor entre muchas otras.</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116633"/>
            <a:ext cx="4104456" cy="2448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61321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81438" y="2996952"/>
            <a:ext cx="8075240" cy="3693833"/>
          </a:xfrm>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r>
              <a:rPr lang="es-AR" dirty="0"/>
              <a:t>  </a:t>
            </a:r>
            <a:r>
              <a:rPr lang="es-AR" sz="1600" u="sng" dirty="0">
                <a:solidFill>
                  <a:srgbClr val="0070C0"/>
                </a:solidFill>
                <a:latin typeface="Algerian" pitchFamily="82" charset="0"/>
              </a:rPr>
              <a:t>PARTES DE LA CÉLULA ANIMAL </a:t>
            </a:r>
          </a:p>
          <a:p>
            <a:pPr marL="0" indent="0">
              <a:buNone/>
            </a:pPr>
            <a:endParaRPr lang="es-AR" sz="1600" b="1" u="sng" dirty="0">
              <a:latin typeface="Algerian" pitchFamily="82" charset="0"/>
            </a:endParaRPr>
          </a:p>
          <a:p>
            <a:pPr marL="0" indent="0">
              <a:buNone/>
            </a:pPr>
            <a:r>
              <a:rPr lang="es-AR" sz="1600" dirty="0">
                <a:solidFill>
                  <a:srgbClr val="0070C0"/>
                </a:solidFill>
                <a:latin typeface="Algerian" pitchFamily="82" charset="0"/>
              </a:rPr>
              <a:t> </a:t>
            </a:r>
            <a:r>
              <a:rPr lang="es-AR" sz="1600" u="sng" dirty="0">
                <a:solidFill>
                  <a:srgbClr val="0070C0"/>
                </a:solidFill>
                <a:latin typeface="Algerian" pitchFamily="82" charset="0"/>
              </a:rPr>
              <a:t>Núcleo. </a:t>
            </a:r>
          </a:p>
          <a:p>
            <a:pPr marL="0" indent="0">
              <a:buNone/>
            </a:pPr>
            <a:endParaRPr lang="es-AR" sz="1600" dirty="0">
              <a:latin typeface="Algerian" pitchFamily="82" charset="0"/>
            </a:endParaRPr>
          </a:p>
          <a:p>
            <a:pPr>
              <a:buFont typeface="Wingdings" pitchFamily="2" charset="2"/>
              <a:buChar char="Ø"/>
            </a:pPr>
            <a:r>
              <a:rPr lang="es-AR" sz="1600" dirty="0">
                <a:latin typeface="Algerian" pitchFamily="82" charset="0"/>
              </a:rPr>
              <a:t>El núcleo de la célula es el centro de control de la misma. En pocas palabras, es el responsable de dictar las instrucciones para el funcionamiento correcto de muchos procesos biológicos. Es un elemento muy importante ya que alberga el ácido desoxirribonucleico (ADN) que contiene la información genética que se va a transmitir cuando se generen otras células.</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158265"/>
            <a:ext cx="5622708" cy="26946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89578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260648"/>
            <a:ext cx="8280920" cy="6336704"/>
          </a:xfrm>
        </p:spPr>
        <p:style>
          <a:lnRef idx="2">
            <a:schemeClr val="accent1"/>
          </a:lnRef>
          <a:fillRef idx="1">
            <a:schemeClr val="lt1"/>
          </a:fillRef>
          <a:effectRef idx="0">
            <a:schemeClr val="accent1"/>
          </a:effectRef>
          <a:fontRef idx="minor">
            <a:schemeClr val="dk1"/>
          </a:fontRef>
        </p:style>
        <p:txBody>
          <a:bodyPr>
            <a:noAutofit/>
          </a:bodyPr>
          <a:lstStyle/>
          <a:p>
            <a:pPr>
              <a:buFont typeface="Wingdings" pitchFamily="2" charset="2"/>
              <a:buChar char="Ø"/>
            </a:pPr>
            <a:r>
              <a:rPr lang="es-AR" sz="1500" dirty="0">
                <a:latin typeface="Algerian" pitchFamily="82" charset="0"/>
              </a:rPr>
              <a:t>El ADN unido a proteínas forma la cromatina, la cual, al condensarse al momento de la división celular, genera unas estructuras semejantes a hilos llamados cromosomas.</a:t>
            </a:r>
          </a:p>
          <a:p>
            <a:pPr>
              <a:buFont typeface="Wingdings" pitchFamily="2" charset="2"/>
              <a:buChar char="Ø"/>
            </a:pPr>
            <a:endParaRPr lang="es-AR" sz="1500" dirty="0">
              <a:latin typeface="Algerian" pitchFamily="82" charset="0"/>
            </a:endParaRPr>
          </a:p>
          <a:p>
            <a:pPr>
              <a:buFont typeface="Wingdings" pitchFamily="2" charset="2"/>
              <a:buChar char="Ø"/>
            </a:pPr>
            <a:r>
              <a:rPr lang="es-AR" sz="1500" dirty="0">
                <a:latin typeface="Algerian" pitchFamily="82" charset="0"/>
              </a:rPr>
              <a:t> El núcleo es un orgánulo ya que se encuentra en el citoplasma. Ocupa hasta el 10 por ciento del espacio del interior de la célula y es el componente más grande de la célula</a:t>
            </a:r>
          </a:p>
          <a:p>
            <a:pPr marL="0" indent="0">
              <a:buNone/>
            </a:pPr>
            <a:endParaRPr lang="es-AR" sz="1500" dirty="0">
              <a:latin typeface="Algerian" pitchFamily="82" charset="0"/>
            </a:endParaRPr>
          </a:p>
          <a:p>
            <a:pPr marL="0" indent="0" algn="ctr">
              <a:buNone/>
            </a:pPr>
            <a:r>
              <a:rPr lang="es-AR" sz="1500" dirty="0">
                <a:latin typeface="Algerian" pitchFamily="82" charset="0"/>
              </a:rPr>
              <a:t>    </a:t>
            </a:r>
            <a:r>
              <a:rPr lang="es-AR" sz="1500" u="sng" dirty="0">
                <a:solidFill>
                  <a:srgbClr val="0070C0"/>
                </a:solidFill>
                <a:latin typeface="Algerian" pitchFamily="82" charset="0"/>
              </a:rPr>
              <a:t>Membrana celular o plasmática.</a:t>
            </a:r>
          </a:p>
          <a:p>
            <a:pPr marL="0" indent="0" algn="ctr">
              <a:buNone/>
            </a:pPr>
            <a:endParaRPr lang="es-AR" sz="1500" u="sng" dirty="0">
              <a:latin typeface="Algerian" pitchFamily="82" charset="0"/>
            </a:endParaRPr>
          </a:p>
          <a:p>
            <a:pPr>
              <a:buFont typeface="Wingdings" pitchFamily="2" charset="2"/>
              <a:buChar char="Ø"/>
            </a:pPr>
            <a:r>
              <a:rPr lang="es-AR" sz="1500" dirty="0">
                <a:latin typeface="Algerian" pitchFamily="82" charset="0"/>
              </a:rPr>
              <a:t> Es una delgada capa que rodea el citoplasma y separa la célula de su entorno. Su principal función es proteger a la célula del exterior y facilitar el intercambio de materiales. </a:t>
            </a:r>
          </a:p>
          <a:p>
            <a:pPr>
              <a:buFont typeface="Wingdings" pitchFamily="2" charset="2"/>
              <a:buChar char="Ø"/>
            </a:pPr>
            <a:endParaRPr lang="es-AR" sz="1500" dirty="0">
              <a:latin typeface="Algerian" pitchFamily="82" charset="0"/>
            </a:endParaRPr>
          </a:p>
          <a:p>
            <a:pPr>
              <a:buFont typeface="Wingdings" pitchFamily="2" charset="2"/>
              <a:buChar char="Ø"/>
            </a:pPr>
            <a:r>
              <a:rPr lang="es-AR" sz="1500" dirty="0">
                <a:latin typeface="Algerian" pitchFamily="82" charset="0"/>
              </a:rPr>
              <a:t>Esta membrana cuenta con unos poros o canales de proteínas que comunican el interior con el medio externo, gracias a las cuales ocurre el ingreso de sustancias útiles para la nutrición y la salida de aquellas que son desecho. Es una membrana semipermeable. </a:t>
            </a:r>
          </a:p>
          <a:p>
            <a:pPr>
              <a:buFont typeface="Wingdings" pitchFamily="2" charset="2"/>
              <a:buChar char="Ø"/>
            </a:pPr>
            <a:endParaRPr lang="es-AR" sz="1500" dirty="0">
              <a:latin typeface="Algerian" pitchFamily="82" charset="0"/>
            </a:endParaRPr>
          </a:p>
          <a:p>
            <a:pPr>
              <a:buFont typeface="Wingdings" pitchFamily="2" charset="2"/>
              <a:buChar char="Ø"/>
            </a:pPr>
            <a:r>
              <a:rPr lang="es-AR" sz="1500" dirty="0">
                <a:latin typeface="Algerian" pitchFamily="82" charset="0"/>
              </a:rPr>
              <a:t>Su composición se caracteriza por la presencia de una doble capa de fosfolípidos con proteínas incrustadas. </a:t>
            </a:r>
          </a:p>
          <a:p>
            <a:pPr marL="0" indent="0">
              <a:buNone/>
            </a:pPr>
            <a:endParaRPr lang="es-AR" sz="1500" dirty="0">
              <a:latin typeface="Algerian" pitchFamily="82" charset="0"/>
            </a:endParaRPr>
          </a:p>
          <a:p>
            <a:pPr>
              <a:buFont typeface="Wingdings" pitchFamily="2" charset="2"/>
              <a:buChar char="Ø"/>
            </a:pPr>
            <a:r>
              <a:rPr lang="es-AR" sz="1500" dirty="0">
                <a:latin typeface="Algerian" pitchFamily="82" charset="0"/>
              </a:rPr>
              <a:t>Tiene un papel fundamental también en otros procesos importantes como la adhesión celular y la comunicación celular que permite el intercambio de información con otras células o tejidos. </a:t>
            </a:r>
          </a:p>
        </p:txBody>
      </p:sp>
    </p:spTree>
    <p:extLst>
      <p:ext uri="{BB962C8B-B14F-4D97-AF65-F5344CB8AC3E}">
        <p14:creationId xmlns:p14="http://schemas.microsoft.com/office/powerpoint/2010/main" val="3987608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20688"/>
            <a:ext cx="8229600" cy="5505475"/>
          </a:xfrm>
        </p:spPr>
        <p:style>
          <a:lnRef idx="2">
            <a:schemeClr val="accent1"/>
          </a:lnRef>
          <a:fillRef idx="1">
            <a:schemeClr val="lt1"/>
          </a:fillRef>
          <a:effectRef idx="0">
            <a:schemeClr val="accent1"/>
          </a:effectRef>
          <a:fontRef idx="minor">
            <a:schemeClr val="dk1"/>
          </a:fontRef>
        </p:style>
        <p:txBody>
          <a:bodyPr>
            <a:normAutofit fontScale="70000" lnSpcReduction="20000"/>
          </a:bodyPr>
          <a:lstStyle/>
          <a:p>
            <a:pPr marL="0" indent="0" algn="ctr">
              <a:buNone/>
            </a:pPr>
            <a:r>
              <a:rPr lang="es-AR" sz="2100" dirty="0">
                <a:latin typeface="Algerian" pitchFamily="82" charset="0"/>
              </a:rPr>
              <a:t>   </a:t>
            </a:r>
            <a:r>
              <a:rPr lang="es-AR" sz="2100" u="sng" dirty="0">
                <a:solidFill>
                  <a:srgbClr val="0070C0"/>
                </a:solidFill>
                <a:latin typeface="Algerian" pitchFamily="82" charset="0"/>
              </a:rPr>
              <a:t>La membrana celular utiliza cuatro métodos de transporte:</a:t>
            </a:r>
          </a:p>
          <a:p>
            <a:pPr marL="0" indent="0">
              <a:buNone/>
            </a:pPr>
            <a:endParaRPr lang="es-AR" sz="2100" dirty="0">
              <a:latin typeface="Algerian" pitchFamily="82" charset="0"/>
            </a:endParaRPr>
          </a:p>
          <a:p>
            <a:pPr>
              <a:buFont typeface="Wingdings" pitchFamily="2" charset="2"/>
              <a:buChar char="Ø"/>
            </a:pPr>
            <a:r>
              <a:rPr lang="es-AR" sz="2100" dirty="0">
                <a:latin typeface="Algerian" pitchFamily="82" charset="0"/>
              </a:rPr>
              <a:t>-Ósmosis pasiva y difusión. </a:t>
            </a:r>
          </a:p>
          <a:p>
            <a:pPr>
              <a:buFont typeface="Wingdings" pitchFamily="2" charset="2"/>
              <a:buChar char="Ø"/>
            </a:pPr>
            <a:r>
              <a:rPr lang="es-AR" sz="2100" dirty="0">
                <a:latin typeface="Algerian" pitchFamily="82" charset="0"/>
              </a:rPr>
              <a:t>-Transporte activo. </a:t>
            </a:r>
          </a:p>
          <a:p>
            <a:pPr>
              <a:buFont typeface="Wingdings" pitchFamily="2" charset="2"/>
              <a:buChar char="Ø"/>
            </a:pPr>
            <a:r>
              <a:rPr lang="es-AR" sz="2100" dirty="0">
                <a:latin typeface="Algerian" pitchFamily="82" charset="0"/>
              </a:rPr>
              <a:t>-Endocitosis. </a:t>
            </a:r>
          </a:p>
          <a:p>
            <a:pPr>
              <a:buFont typeface="Wingdings" pitchFamily="2" charset="2"/>
              <a:buChar char="Ø"/>
            </a:pPr>
            <a:r>
              <a:rPr lang="es-AR" sz="2100" dirty="0">
                <a:latin typeface="Algerian" pitchFamily="82" charset="0"/>
              </a:rPr>
              <a:t>-Exocitosis. </a:t>
            </a:r>
          </a:p>
          <a:p>
            <a:pPr marL="0" indent="0">
              <a:buNone/>
            </a:pPr>
            <a:endParaRPr lang="es-AR" sz="2100" dirty="0">
              <a:latin typeface="Algerian" pitchFamily="82" charset="0"/>
            </a:endParaRPr>
          </a:p>
          <a:p>
            <a:pPr>
              <a:buFont typeface="Wingdings" pitchFamily="2" charset="2"/>
              <a:buChar char="Ø"/>
            </a:pPr>
            <a:r>
              <a:rPr lang="es-AR" sz="2100" dirty="0">
                <a:latin typeface="Algerian" pitchFamily="82" charset="0"/>
              </a:rPr>
              <a:t>Finalmente, la membrana celular ayuda a fijar el citoesqueleto por lo que es vital en mantener la forma de la célula y permitirle formar parte de grandes arreglos de células lo que da forma a los tejidos</a:t>
            </a:r>
            <a:r>
              <a:rPr lang="es-AR" sz="1600" dirty="0"/>
              <a:t>. </a:t>
            </a:r>
          </a:p>
          <a:p>
            <a:pPr>
              <a:buFont typeface="Wingdings" pitchFamily="2" charset="2"/>
              <a:buChar char="Ø"/>
            </a:pPr>
            <a:endParaRPr lang="es-AR" sz="1600" dirty="0">
              <a:latin typeface="Algerian" pitchFamily="82" charset="0"/>
            </a:endParaRPr>
          </a:p>
          <a:p>
            <a:pPr marL="0" indent="0">
              <a:buNone/>
            </a:pPr>
            <a:r>
              <a:rPr lang="es-AR" sz="1900" dirty="0">
                <a:latin typeface="Algerian" pitchFamily="82" charset="0"/>
              </a:rPr>
              <a:t>      </a:t>
            </a:r>
            <a:r>
              <a:rPr lang="es-AR" sz="1900" u="sng" dirty="0">
                <a:solidFill>
                  <a:srgbClr val="0070C0"/>
                </a:solidFill>
                <a:latin typeface="Algerian" pitchFamily="82" charset="0"/>
              </a:rPr>
              <a:t>Citoesqueleto.</a:t>
            </a:r>
          </a:p>
          <a:p>
            <a:pPr marL="0" indent="0">
              <a:buNone/>
            </a:pPr>
            <a:endParaRPr lang="es-AR" sz="1900" b="1" u="sng" dirty="0">
              <a:latin typeface="Algerian" pitchFamily="82" charset="0"/>
            </a:endParaRPr>
          </a:p>
          <a:p>
            <a:pPr>
              <a:buFont typeface="Wingdings" pitchFamily="2" charset="2"/>
              <a:buChar char="Ø"/>
            </a:pPr>
            <a:r>
              <a:rPr lang="es-AR" sz="1900" dirty="0">
                <a:latin typeface="Algerian" pitchFamily="82" charset="0"/>
              </a:rPr>
              <a:t> El citoesqueleto da la forma y mantiene la estructura de la célula y es fundamental en los procesos de endocitosis y división celular. </a:t>
            </a:r>
          </a:p>
          <a:p>
            <a:pPr marL="0" indent="0">
              <a:buNone/>
            </a:pPr>
            <a:endParaRPr lang="es-AR" sz="1900" dirty="0">
              <a:latin typeface="Algerian" pitchFamily="82" charset="0"/>
            </a:endParaRPr>
          </a:p>
          <a:p>
            <a:pPr>
              <a:buFont typeface="Wingdings" pitchFamily="2" charset="2"/>
              <a:buChar char="Ø"/>
            </a:pPr>
            <a:r>
              <a:rPr lang="es-AR" sz="1900" dirty="0">
                <a:latin typeface="Algerian" pitchFamily="82" charset="0"/>
              </a:rPr>
              <a:t>En las células procariotas, el citoesqueleto está compuesto de microfilamentos y microtúbulos</a:t>
            </a:r>
          </a:p>
          <a:p>
            <a:pPr>
              <a:buFont typeface="Wingdings" pitchFamily="2" charset="2"/>
              <a:buChar char="Ø"/>
            </a:pPr>
            <a:endParaRPr lang="es-AR" sz="1900" dirty="0">
              <a:solidFill>
                <a:srgbClr val="0070C0"/>
              </a:solidFill>
              <a:latin typeface="Algerian" pitchFamily="82" charset="0"/>
            </a:endParaRPr>
          </a:p>
          <a:p>
            <a:pPr marL="0" indent="0">
              <a:buNone/>
            </a:pPr>
            <a:r>
              <a:rPr lang="es-AR" sz="1900" dirty="0">
                <a:solidFill>
                  <a:srgbClr val="0070C0"/>
                </a:solidFill>
                <a:latin typeface="Algerian" pitchFamily="82" charset="0"/>
              </a:rPr>
              <a:t>      </a:t>
            </a:r>
            <a:r>
              <a:rPr lang="es-AR" sz="1900" u="sng" dirty="0">
                <a:solidFill>
                  <a:srgbClr val="0070C0"/>
                </a:solidFill>
                <a:latin typeface="Algerian" pitchFamily="82" charset="0"/>
              </a:rPr>
              <a:t>Citoplasma.</a:t>
            </a:r>
          </a:p>
          <a:p>
            <a:pPr marL="0" indent="0">
              <a:buNone/>
            </a:pPr>
            <a:endParaRPr lang="es-AR" sz="1900" dirty="0">
              <a:latin typeface="Algerian" pitchFamily="82" charset="0"/>
            </a:endParaRPr>
          </a:p>
          <a:p>
            <a:pPr>
              <a:buFont typeface="Wingdings" pitchFamily="2" charset="2"/>
              <a:buChar char="Ø"/>
            </a:pPr>
            <a:r>
              <a:rPr lang="es-AR" sz="1900" dirty="0">
                <a:latin typeface="Algerian" pitchFamily="82" charset="0"/>
              </a:rPr>
              <a:t> El citoplasma es todo el material celular con excepción del núcleo, o sea, incluye a todos los orgánulos o partes especializadas de la célula y al citosol, una sustancia incolora y de consistencia semilíquida en la que se encuentran numerosas moléculas y se llevan a cabo las algunas reacciones químicas</a:t>
            </a:r>
          </a:p>
        </p:txBody>
      </p:sp>
    </p:spTree>
    <p:extLst>
      <p:ext uri="{BB962C8B-B14F-4D97-AF65-F5344CB8AC3E}">
        <p14:creationId xmlns:p14="http://schemas.microsoft.com/office/powerpoint/2010/main" val="4249323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8229600" cy="5721499"/>
          </a:xfrm>
        </p:spPr>
        <p:style>
          <a:lnRef idx="2">
            <a:schemeClr val="accent1"/>
          </a:lnRef>
          <a:fillRef idx="1">
            <a:schemeClr val="lt1"/>
          </a:fillRef>
          <a:effectRef idx="0">
            <a:schemeClr val="accent1"/>
          </a:effectRef>
          <a:fontRef idx="minor">
            <a:schemeClr val="dk1"/>
          </a:fontRef>
        </p:style>
        <p:txBody>
          <a:bodyPr>
            <a:normAutofit/>
          </a:bodyPr>
          <a:lstStyle/>
          <a:p>
            <a:pPr>
              <a:buFont typeface="Wingdings" pitchFamily="2" charset="2"/>
              <a:buChar char="Ø"/>
            </a:pPr>
            <a:r>
              <a:rPr lang="es-AR" sz="1600" dirty="0">
                <a:latin typeface="Algerian" pitchFamily="82" charset="0"/>
              </a:rPr>
              <a:t>Es en el citoplasma donde la mayoría de las actividades celulares ocurren, incluyendo varias rutas metabólicas como la glucólisis y procesos como la división celular. </a:t>
            </a:r>
          </a:p>
          <a:p>
            <a:pPr>
              <a:buFont typeface="Wingdings" pitchFamily="2" charset="2"/>
              <a:buChar char="Ø"/>
            </a:pPr>
            <a:endParaRPr lang="es-AR" sz="1600" dirty="0">
              <a:latin typeface="Algerian" pitchFamily="82" charset="0"/>
            </a:endParaRPr>
          </a:p>
          <a:p>
            <a:pPr>
              <a:buFont typeface="Wingdings" pitchFamily="2" charset="2"/>
              <a:buChar char="Ø"/>
            </a:pPr>
            <a:r>
              <a:rPr lang="es-AR" sz="1600" dirty="0">
                <a:latin typeface="Algerian" pitchFamily="82" charset="0"/>
              </a:rPr>
              <a:t>El citosol es la parte del citoplasma que se encuentra fuera de los organelos delimitados por membranas y equivale aproximadamente al 70% del volumen celular. </a:t>
            </a:r>
          </a:p>
          <a:p>
            <a:pPr>
              <a:buFont typeface="Wingdings" pitchFamily="2" charset="2"/>
              <a:buChar char="Ø"/>
            </a:pPr>
            <a:endParaRPr lang="es-AR" sz="1600" dirty="0">
              <a:solidFill>
                <a:srgbClr val="0070C0"/>
              </a:solidFill>
              <a:latin typeface="Algerian" pitchFamily="82" charset="0"/>
            </a:endParaRPr>
          </a:p>
          <a:p>
            <a:pPr marL="0" indent="0" algn="ctr">
              <a:buNone/>
            </a:pPr>
            <a:r>
              <a:rPr lang="es-AR" sz="1600" u="sng" dirty="0">
                <a:solidFill>
                  <a:srgbClr val="0070C0"/>
                </a:solidFill>
                <a:latin typeface="Algerian" pitchFamily="82" charset="0"/>
              </a:rPr>
              <a:t>Características de la célula animal</a:t>
            </a:r>
          </a:p>
          <a:p>
            <a:pPr marL="0" indent="0">
              <a:buNone/>
            </a:pPr>
            <a:endParaRPr lang="es-AR" sz="1600" u="sng" dirty="0">
              <a:latin typeface="Algerian" pitchFamily="82" charset="0"/>
            </a:endParaRPr>
          </a:p>
          <a:p>
            <a:pPr>
              <a:buFont typeface="Wingdings" pitchFamily="2" charset="2"/>
              <a:buChar char="Ø"/>
            </a:pPr>
            <a:r>
              <a:rPr lang="es-AR" sz="1600" dirty="0">
                <a:latin typeface="Algerian" pitchFamily="82" charset="0"/>
              </a:rPr>
              <a:t>Son células de tipo eucarionte, es decir, su contenido genético está encerrado en una estructura membranosa llamada núcleo.</a:t>
            </a:r>
          </a:p>
          <a:p>
            <a:pPr>
              <a:buFont typeface="Wingdings" pitchFamily="2" charset="2"/>
              <a:buChar char="Ø"/>
            </a:pPr>
            <a:r>
              <a:rPr lang="es-AR" sz="1600" dirty="0">
                <a:latin typeface="Algerian" pitchFamily="82" charset="0"/>
              </a:rPr>
              <a:t>Tienen formas y tamaños variables. </a:t>
            </a:r>
          </a:p>
          <a:p>
            <a:pPr>
              <a:buFont typeface="Wingdings" pitchFamily="2" charset="2"/>
              <a:buChar char="Ø"/>
            </a:pPr>
            <a:r>
              <a:rPr lang="es-AR" sz="1600" dirty="0">
                <a:latin typeface="Algerian" pitchFamily="82" charset="0"/>
              </a:rPr>
              <a:t>No poseen pared celular, a diferencia de las células vegetales. </a:t>
            </a:r>
          </a:p>
          <a:p>
            <a:pPr>
              <a:buFont typeface="Wingdings" pitchFamily="2" charset="2"/>
              <a:buChar char="Ø"/>
            </a:pPr>
            <a:r>
              <a:rPr lang="es-AR" sz="1600" dirty="0">
                <a:latin typeface="Algerian" pitchFamily="82" charset="0"/>
              </a:rPr>
              <a:t>Poseen organelos que son compartimentos con membrana dentro de la célula, con funciones específicas. </a:t>
            </a:r>
          </a:p>
          <a:p>
            <a:pPr>
              <a:buFont typeface="Wingdings" pitchFamily="2" charset="2"/>
              <a:buChar char="Ø"/>
            </a:pPr>
            <a:r>
              <a:rPr lang="es-AR" sz="1600" dirty="0">
                <a:latin typeface="Algerian" pitchFamily="82" charset="0"/>
              </a:rPr>
              <a:t>Poseen centriolo, centrosoma y lisosomas, que no se encuentran en la célula vegetal. </a:t>
            </a:r>
          </a:p>
          <a:p>
            <a:pPr>
              <a:buFont typeface="Wingdings" pitchFamily="2" charset="2"/>
              <a:buChar char="Ø"/>
            </a:pPr>
            <a:r>
              <a:rPr lang="es-AR" sz="1600" dirty="0">
                <a:latin typeface="Algerian" pitchFamily="82" charset="0"/>
              </a:rPr>
              <a:t>Obtienen los nutrientes desde el exterior.</a:t>
            </a:r>
          </a:p>
          <a:p>
            <a:pPr>
              <a:buFont typeface="Wingdings" pitchFamily="2" charset="2"/>
              <a:buChar char="Ø"/>
            </a:pPr>
            <a:endParaRPr lang="es-AR" sz="1600" dirty="0">
              <a:latin typeface="Algerian" pitchFamily="82" charset="0"/>
            </a:endParaRPr>
          </a:p>
          <a:p>
            <a:pPr>
              <a:buFont typeface="Wingdings" pitchFamily="2" charset="2"/>
              <a:buChar char="Ø"/>
            </a:pPr>
            <a:endParaRPr lang="es-AR" sz="1600" dirty="0">
              <a:latin typeface="Algerian" pitchFamily="82" charset="0"/>
            </a:endParaRPr>
          </a:p>
        </p:txBody>
      </p:sp>
    </p:spTree>
    <p:extLst>
      <p:ext uri="{BB962C8B-B14F-4D97-AF65-F5344CB8AC3E}">
        <p14:creationId xmlns:p14="http://schemas.microsoft.com/office/powerpoint/2010/main" val="3258805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6632"/>
            <a:ext cx="8229600" cy="288032"/>
          </a:xfrm>
        </p:spPr>
        <p:txBody>
          <a:bodyPr>
            <a:normAutofit fontScale="90000"/>
          </a:bodyPr>
          <a:lstStyle/>
          <a:p>
            <a:r>
              <a:rPr lang="es-AR" sz="1600" u="sng" dirty="0">
                <a:latin typeface="Algerian" pitchFamily="82" charset="0"/>
              </a:rPr>
              <a:t>Cuadro comparativo célula animal </a:t>
            </a:r>
          </a:p>
        </p:txBody>
      </p:sp>
      <p:sp>
        <p:nvSpPr>
          <p:cNvPr id="3" name="2 Marcador de contenido"/>
          <p:cNvSpPr>
            <a:spLocks noGrp="1"/>
          </p:cNvSpPr>
          <p:nvPr>
            <p:ph idx="1"/>
          </p:nvPr>
        </p:nvSpPr>
        <p:spPr>
          <a:xfrm>
            <a:off x="323528" y="548680"/>
            <a:ext cx="8363272" cy="5904656"/>
          </a:xfrm>
        </p:spPr>
        <p:style>
          <a:lnRef idx="1">
            <a:schemeClr val="accent4"/>
          </a:lnRef>
          <a:fillRef idx="2">
            <a:schemeClr val="accent4"/>
          </a:fillRef>
          <a:effectRef idx="1">
            <a:schemeClr val="accent4"/>
          </a:effectRef>
          <a:fontRef idx="minor">
            <a:schemeClr val="dk1"/>
          </a:fontRef>
        </p:style>
        <p:txBody>
          <a:bodyPr>
            <a:normAutofit fontScale="25000" lnSpcReduction="20000"/>
          </a:bodyPr>
          <a:lstStyle/>
          <a:p>
            <a:pPr marL="0" indent="0" algn="ctr">
              <a:buNone/>
            </a:pPr>
            <a:endParaRPr lang="es-AR" sz="5500" u="sng" dirty="0">
              <a:solidFill>
                <a:srgbClr val="0070C0"/>
              </a:solidFill>
              <a:latin typeface="Algerian" pitchFamily="82" charset="0"/>
            </a:endParaRPr>
          </a:p>
          <a:p>
            <a:pPr marL="0" indent="0" algn="ctr">
              <a:buNone/>
            </a:pPr>
            <a:r>
              <a:rPr lang="es-AR" sz="5500" u="sng" dirty="0">
                <a:solidFill>
                  <a:srgbClr val="0070C0"/>
                </a:solidFill>
                <a:latin typeface="Algerian" pitchFamily="82" charset="0"/>
              </a:rPr>
              <a:t>Célula animal </a:t>
            </a:r>
          </a:p>
          <a:p>
            <a:pPr marL="0" indent="0" algn="ctr">
              <a:buNone/>
            </a:pPr>
            <a:endParaRPr lang="es-AR" sz="3700" u="sng" dirty="0">
              <a:solidFill>
                <a:srgbClr val="0070C0"/>
              </a:solidFill>
              <a:latin typeface="Algerian" pitchFamily="82" charset="0"/>
            </a:endParaRPr>
          </a:p>
          <a:p>
            <a:pPr marL="0" indent="0">
              <a:buNone/>
            </a:pPr>
            <a:r>
              <a:rPr lang="es-ES" sz="4300" dirty="0">
                <a:latin typeface="Algerian" pitchFamily="82" charset="0"/>
              </a:rPr>
              <a:t>La célula animal, tiene distintas partes tales como: el núcleo, la membrana celular, el </a:t>
            </a:r>
            <a:r>
              <a:rPr lang="es-ES" sz="4300" dirty="0" err="1">
                <a:latin typeface="Algerian" pitchFamily="82" charset="0"/>
              </a:rPr>
              <a:t>citoesqueleto</a:t>
            </a:r>
            <a:r>
              <a:rPr lang="es-ES" sz="4300" dirty="0">
                <a:latin typeface="Algerian" pitchFamily="82" charset="0"/>
              </a:rPr>
              <a:t> y</a:t>
            </a:r>
          </a:p>
          <a:p>
            <a:pPr marL="0" indent="0">
              <a:buNone/>
            </a:pPr>
            <a:r>
              <a:rPr lang="es-ES" sz="4300" dirty="0">
                <a:latin typeface="Algerian" pitchFamily="82" charset="0"/>
              </a:rPr>
              <a:t> </a:t>
            </a:r>
          </a:p>
          <a:p>
            <a:pPr marL="0" indent="0">
              <a:buNone/>
            </a:pPr>
            <a:r>
              <a:rPr lang="es-ES" sz="4300" dirty="0">
                <a:latin typeface="Algerian" pitchFamily="82" charset="0"/>
              </a:rPr>
              <a:t>mas partes. Estas células son de tipo eucarionte, con eso se refiere a que su contenido genético está</a:t>
            </a:r>
          </a:p>
          <a:p>
            <a:pPr marL="0" indent="0">
              <a:buNone/>
            </a:pPr>
            <a:r>
              <a:rPr lang="es-ES" sz="4300" dirty="0">
                <a:latin typeface="Algerian" pitchFamily="82" charset="0"/>
              </a:rPr>
              <a:t> </a:t>
            </a:r>
          </a:p>
          <a:p>
            <a:pPr marL="0" indent="0">
              <a:buNone/>
            </a:pPr>
            <a:r>
              <a:rPr lang="es-ES" sz="4300" dirty="0">
                <a:latin typeface="Algerian" pitchFamily="82" charset="0"/>
              </a:rPr>
              <a:t>encerrado en una misma estructura membranosa la cual se llama núcleo.</a:t>
            </a:r>
          </a:p>
          <a:p>
            <a:pPr marL="0" indent="0">
              <a:buNone/>
            </a:pPr>
            <a:endParaRPr lang="es-AR" sz="4300" dirty="0">
              <a:latin typeface="Algerian" pitchFamily="82" charset="0"/>
            </a:endParaRPr>
          </a:p>
          <a:p>
            <a:pPr marL="0" indent="0">
              <a:buNone/>
            </a:pPr>
            <a:r>
              <a:rPr lang="es-ES" sz="4300" dirty="0">
                <a:latin typeface="Algerian" pitchFamily="82" charset="0"/>
              </a:rPr>
              <a:t>Las células animales, poseen distintas formas y tamaños, eso varia depende la célula, no son todas </a:t>
            </a:r>
          </a:p>
          <a:p>
            <a:pPr marL="0" indent="0">
              <a:buNone/>
            </a:pPr>
            <a:r>
              <a:rPr lang="es-ES" sz="4300" dirty="0">
                <a:latin typeface="Algerian" pitchFamily="82" charset="0"/>
              </a:rPr>
              <a:t>iguales.</a:t>
            </a:r>
          </a:p>
          <a:p>
            <a:pPr marL="0" indent="0">
              <a:buNone/>
            </a:pPr>
            <a:endParaRPr lang="es-AR" sz="4300" dirty="0">
              <a:latin typeface="Algerian" pitchFamily="82" charset="0"/>
            </a:endParaRPr>
          </a:p>
          <a:p>
            <a:pPr marL="0" indent="0">
              <a:buNone/>
            </a:pPr>
            <a:r>
              <a:rPr lang="es-ES" sz="4300" dirty="0">
                <a:latin typeface="Algerian" pitchFamily="82" charset="0"/>
              </a:rPr>
              <a:t>Algo que las distingue de las células vegetales es que las celular animales no tienen pared celular.</a:t>
            </a:r>
          </a:p>
          <a:p>
            <a:pPr marL="0" indent="0">
              <a:buNone/>
            </a:pPr>
            <a:endParaRPr lang="es-AR" sz="4300" dirty="0">
              <a:latin typeface="Algerian" pitchFamily="82" charset="0"/>
            </a:endParaRPr>
          </a:p>
          <a:p>
            <a:pPr marL="0" indent="0">
              <a:buNone/>
            </a:pPr>
            <a:r>
              <a:rPr lang="es-ES" sz="4300" dirty="0">
                <a:latin typeface="Algerian" pitchFamily="82" charset="0"/>
              </a:rPr>
              <a:t>Dentro de la célula, hay organelos los cuales son compartimentos con membranas con funciones </a:t>
            </a:r>
          </a:p>
          <a:p>
            <a:pPr marL="0" indent="0">
              <a:buNone/>
            </a:pPr>
            <a:r>
              <a:rPr lang="es-ES" sz="4300" dirty="0">
                <a:latin typeface="Algerian" pitchFamily="82" charset="0"/>
              </a:rPr>
              <a:t>específicas.</a:t>
            </a:r>
          </a:p>
          <a:p>
            <a:pPr marL="0" indent="0">
              <a:buNone/>
            </a:pPr>
            <a:endParaRPr lang="es-AR" sz="4300" dirty="0">
              <a:latin typeface="Algerian" pitchFamily="82" charset="0"/>
            </a:endParaRPr>
          </a:p>
          <a:p>
            <a:pPr marL="0" indent="0">
              <a:buNone/>
            </a:pPr>
            <a:r>
              <a:rPr lang="es-ES" sz="4300" dirty="0">
                <a:latin typeface="Algerian" pitchFamily="82" charset="0"/>
              </a:rPr>
              <a:t>Algo que también las diferencia de las células vegetales es que las animales tienen centriolo,</a:t>
            </a:r>
          </a:p>
          <a:p>
            <a:pPr marL="0" indent="0">
              <a:buNone/>
            </a:pPr>
            <a:r>
              <a:rPr lang="es-ES" sz="4300" dirty="0">
                <a:latin typeface="Algerian" pitchFamily="82" charset="0"/>
              </a:rPr>
              <a:t> centrosoma y lisosomas. Los cuales no están en las células vegetales.</a:t>
            </a:r>
          </a:p>
          <a:p>
            <a:pPr marL="0" indent="0" algn="ctr">
              <a:buNone/>
            </a:pPr>
            <a:endParaRPr lang="es-AR" sz="4300" b="1" u="sng" dirty="0">
              <a:solidFill>
                <a:srgbClr val="0070C0"/>
              </a:solidFill>
            </a:endParaRPr>
          </a:p>
          <a:p>
            <a:pPr marL="0" indent="0" algn="ctr">
              <a:buNone/>
            </a:pPr>
            <a:r>
              <a:rPr lang="es-ES" sz="4300" u="sng" dirty="0">
                <a:solidFill>
                  <a:srgbClr val="0070C0"/>
                </a:solidFill>
                <a:latin typeface="Algerian" pitchFamily="82" charset="0"/>
              </a:rPr>
              <a:t>Estas obtienen los nutrientes desde el exterior. </a:t>
            </a:r>
          </a:p>
          <a:p>
            <a:pPr marL="0" indent="0" algn="ctr">
              <a:buNone/>
            </a:pPr>
            <a:endParaRPr lang="es-AR" sz="4300" b="1" u="sng" dirty="0">
              <a:solidFill>
                <a:srgbClr val="0070C0"/>
              </a:solidFill>
            </a:endParaRPr>
          </a:p>
          <a:p>
            <a:pPr marL="0" indent="0">
              <a:buNone/>
            </a:pPr>
            <a:r>
              <a:rPr lang="es-ES" sz="4300" dirty="0">
                <a:latin typeface="Algerian" pitchFamily="82" charset="0"/>
              </a:rPr>
              <a:t>Cada una de estas, está compuesta por 3 partes muy importantes que son: </a:t>
            </a:r>
          </a:p>
          <a:p>
            <a:pPr marL="0" indent="0">
              <a:buNone/>
            </a:pPr>
            <a:endParaRPr lang="es-AR" sz="4300" dirty="0">
              <a:latin typeface="Algerian" pitchFamily="82" charset="0"/>
            </a:endParaRPr>
          </a:p>
          <a:p>
            <a:pPr>
              <a:buFont typeface="Wingdings" pitchFamily="2" charset="2"/>
              <a:buChar char="Ø"/>
            </a:pPr>
            <a:r>
              <a:rPr lang="es-ES" sz="4300" dirty="0">
                <a:latin typeface="Algerian" pitchFamily="82" charset="0"/>
              </a:rPr>
              <a:t>-La membrana  celular</a:t>
            </a:r>
            <a:endParaRPr lang="es-AR" sz="4300" dirty="0">
              <a:latin typeface="Algerian" pitchFamily="82" charset="0"/>
            </a:endParaRPr>
          </a:p>
          <a:p>
            <a:pPr>
              <a:buFont typeface="Wingdings" pitchFamily="2" charset="2"/>
              <a:buChar char="Ø"/>
            </a:pPr>
            <a:r>
              <a:rPr lang="es-ES" sz="4300" dirty="0">
                <a:latin typeface="Algerian" pitchFamily="82" charset="0"/>
              </a:rPr>
              <a:t>-El citoplasma</a:t>
            </a:r>
            <a:endParaRPr lang="es-AR" sz="4300" dirty="0">
              <a:latin typeface="Algerian" pitchFamily="82" charset="0"/>
            </a:endParaRPr>
          </a:p>
          <a:p>
            <a:pPr>
              <a:buFont typeface="Wingdings" pitchFamily="2" charset="2"/>
              <a:buChar char="Ø"/>
            </a:pPr>
            <a:r>
              <a:rPr lang="es-ES" sz="4300" dirty="0">
                <a:latin typeface="Algerian" pitchFamily="82" charset="0"/>
              </a:rPr>
              <a:t>-El tejido celular </a:t>
            </a:r>
          </a:p>
          <a:p>
            <a:pPr marL="0" indent="0">
              <a:buNone/>
            </a:pPr>
            <a:endParaRPr lang="es-AR" sz="4300" dirty="0">
              <a:latin typeface="Algerian" pitchFamily="82" charset="0"/>
            </a:endParaRPr>
          </a:p>
          <a:p>
            <a:pPr marL="0" indent="0">
              <a:buNone/>
            </a:pPr>
            <a:endParaRPr lang="es-AR" sz="4300" dirty="0">
              <a:latin typeface="Algerian" pitchFamily="82" charset="0"/>
            </a:endParaRPr>
          </a:p>
          <a:p>
            <a:pPr marL="0" indent="0">
              <a:buNone/>
            </a:pPr>
            <a:endParaRPr lang="es-AR" sz="4300" dirty="0">
              <a:latin typeface="Algerian" pitchFamily="82" charset="0"/>
            </a:endParaRPr>
          </a:p>
          <a:p>
            <a:pPr marL="0" indent="0">
              <a:buNone/>
            </a:pPr>
            <a:r>
              <a:rPr lang="es-ES" sz="4300" dirty="0">
                <a:latin typeface="Algerian" pitchFamily="82" charset="0"/>
              </a:rPr>
              <a:t>Esas 3 partes a la vez están compuestas por otras 3 partes que son fundamentales para las funciones de las células.</a:t>
            </a:r>
            <a:endParaRPr lang="es-AR" sz="4300" dirty="0">
              <a:latin typeface="Algerian" pitchFamily="82" charset="0"/>
            </a:endParaRPr>
          </a:p>
          <a:p>
            <a:pPr marL="0" indent="0" algn="ctr">
              <a:buNone/>
            </a:pPr>
            <a:endParaRPr lang="es-AR" sz="1600" u="sng" dirty="0">
              <a:solidFill>
                <a:srgbClr val="0070C0"/>
              </a:solidFill>
              <a:latin typeface="Algerian" pitchFamily="82" charset="0"/>
            </a:endParaRPr>
          </a:p>
        </p:txBody>
      </p:sp>
    </p:spTree>
    <p:extLst>
      <p:ext uri="{BB962C8B-B14F-4D97-AF65-F5344CB8AC3E}">
        <p14:creationId xmlns:p14="http://schemas.microsoft.com/office/powerpoint/2010/main" val="206182894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TotalTime>
  <Words>889</Words>
  <Application>Microsoft Office PowerPoint</Application>
  <PresentationFormat>Presentación en pantalla (4:3)</PresentationFormat>
  <Paragraphs>86</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Colegio: Instituto Ceferino Namuncurá  Alumno: Ariela Faivisovich, Sofía  Chaparro  Curso: 2do año Secundaria  Profesor: Fabián Romero  Tema: Trabajo Practico de Biología  </vt:lpstr>
      <vt:lpstr>Presentación de PowerPoint</vt:lpstr>
      <vt:lpstr>Presentación de PowerPoint</vt:lpstr>
      <vt:lpstr>Presentación de PowerPoint</vt:lpstr>
      <vt:lpstr>Presentación de PowerPoint</vt:lpstr>
      <vt:lpstr>Presentación de PowerPoint</vt:lpstr>
      <vt:lpstr>Cuadro comparativo célula animal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tp biologia </dc:title>
  <dc:creator>Usuario</dc:creator>
  <cp:lastModifiedBy>Usuario desconocido</cp:lastModifiedBy>
  <cp:revision>10</cp:revision>
  <cp:lastPrinted>2020-08-30T17:13:21Z</cp:lastPrinted>
  <dcterms:created xsi:type="dcterms:W3CDTF">2020-08-30T14:39:07Z</dcterms:created>
  <dcterms:modified xsi:type="dcterms:W3CDTF">2020-08-31T15:07:40Z</dcterms:modified>
</cp:coreProperties>
</file>