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1" r:id="rId5"/>
    <p:sldId id="263" r:id="rId6"/>
    <p:sldId id="262" r:id="rId7"/>
    <p:sldId id="264" r:id="rId8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F2CAF1D-3FD6-47EE-8573-41B3B55BBE90}" type="datetimeFigureOut">
              <a:rPr lang="es-AR" smtClean="0"/>
              <a:t>16/11/2020</a:t>
            </a:fld>
            <a:endParaRPr lang="es-A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5D76CDF-C629-4AE1-8643-8C4D14913F01}" type="slidenum">
              <a:rPr lang="es-AR" smtClean="0"/>
              <a:t>‹Nº›</a:t>
            </a:fld>
            <a:endParaRPr lang="es-A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CAF1D-3FD6-47EE-8573-41B3B55BBE90}" type="datetimeFigureOut">
              <a:rPr lang="es-AR" smtClean="0"/>
              <a:t>16/11/2020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76CDF-C629-4AE1-8643-8C4D14913F0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CAF1D-3FD6-47EE-8573-41B3B55BBE90}" type="datetimeFigureOut">
              <a:rPr lang="es-AR" smtClean="0"/>
              <a:t>16/11/2020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76CDF-C629-4AE1-8643-8C4D14913F0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CAF1D-3FD6-47EE-8573-41B3B55BBE90}" type="datetimeFigureOut">
              <a:rPr lang="es-AR" smtClean="0"/>
              <a:t>16/11/2020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76CDF-C629-4AE1-8643-8C4D14913F0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CAF1D-3FD6-47EE-8573-41B3B55BBE90}" type="datetimeFigureOut">
              <a:rPr lang="es-AR" smtClean="0"/>
              <a:t>16/11/2020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76CDF-C629-4AE1-8643-8C4D14913F0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CAF1D-3FD6-47EE-8573-41B3B55BBE90}" type="datetimeFigureOut">
              <a:rPr lang="es-AR" smtClean="0"/>
              <a:t>16/11/2020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76CDF-C629-4AE1-8643-8C4D14913F01}" type="slidenum">
              <a:rPr lang="es-AR" smtClean="0"/>
              <a:t>‹Nº›</a:t>
            </a:fld>
            <a:endParaRPr lang="es-A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CAF1D-3FD6-47EE-8573-41B3B55BBE90}" type="datetimeFigureOut">
              <a:rPr lang="es-AR" smtClean="0"/>
              <a:t>16/11/2020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76CDF-C629-4AE1-8643-8C4D14913F0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CAF1D-3FD6-47EE-8573-41B3B55BBE90}" type="datetimeFigureOut">
              <a:rPr lang="es-AR" smtClean="0"/>
              <a:t>16/11/2020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76CDF-C629-4AE1-8643-8C4D14913F0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CAF1D-3FD6-47EE-8573-41B3B55BBE90}" type="datetimeFigureOut">
              <a:rPr lang="es-AR" smtClean="0"/>
              <a:t>16/11/2020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76CDF-C629-4AE1-8643-8C4D14913F0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CAF1D-3FD6-47EE-8573-41B3B55BBE90}" type="datetimeFigureOut">
              <a:rPr lang="es-AR" smtClean="0"/>
              <a:t>16/11/2020</a:t>
            </a:fld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76CDF-C629-4AE1-8643-8C4D14913F01}" type="slidenum">
              <a:rPr lang="es-AR" smtClean="0"/>
              <a:t>‹Nº›</a:t>
            </a:fld>
            <a:endParaRPr lang="es-A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A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CAF1D-3FD6-47EE-8573-41B3B55BBE90}" type="datetimeFigureOut">
              <a:rPr lang="es-AR" smtClean="0"/>
              <a:t>16/11/2020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76CDF-C629-4AE1-8643-8C4D14913F0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F2CAF1D-3FD6-47EE-8573-41B3B55BBE90}" type="datetimeFigureOut">
              <a:rPr lang="es-AR" smtClean="0"/>
              <a:t>16/11/2020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5D76CDF-C629-4AE1-8643-8C4D14913F01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2430" y="1400582"/>
            <a:ext cx="5492477" cy="469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611560" y="692696"/>
            <a:ext cx="5661102" cy="707886"/>
          </a:xfrm>
          <a:prstGeom prst="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bliqueTopLeft"/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>
            <a:spAutoFit/>
          </a:bodyPr>
          <a:lstStyle/>
          <a:p>
            <a:r>
              <a:rPr lang="es-AR" sz="4000" dirty="0" smtClean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La población Americana</a:t>
            </a:r>
            <a:endParaRPr lang="es-AR" sz="4000" dirty="0"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611560" y="2100654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AR" dirty="0" smtClean="0">
                <a:latin typeface="Arial Black" panose="020B0A04020102020204" pitchFamily="34" charset="0"/>
              </a:rPr>
              <a:t>Alumno: Joaquín Camiña</a:t>
            </a:r>
          </a:p>
          <a:p>
            <a:endParaRPr lang="es-AR" dirty="0" smtClean="0">
              <a:latin typeface="Arial Black" panose="020B0A04020102020204" pitchFamily="34" charset="0"/>
            </a:endParaRPr>
          </a:p>
          <a:p>
            <a:r>
              <a:rPr lang="es-AR" dirty="0" smtClean="0">
                <a:latin typeface="Arial Black" panose="020B0A04020102020204" pitchFamily="34" charset="0"/>
              </a:rPr>
              <a:t>Materia: Geografía</a:t>
            </a:r>
          </a:p>
          <a:p>
            <a:endParaRPr lang="es-AR" dirty="0" smtClean="0">
              <a:latin typeface="Arial Black" panose="020B0A04020102020204" pitchFamily="34" charset="0"/>
            </a:endParaRPr>
          </a:p>
          <a:p>
            <a:r>
              <a:rPr lang="es-AR" dirty="0" smtClean="0">
                <a:latin typeface="Arial Black" panose="020B0A04020102020204" pitchFamily="34" charset="0"/>
              </a:rPr>
              <a:t>Profesor: Andrés A.</a:t>
            </a:r>
          </a:p>
          <a:p>
            <a:endParaRPr lang="es-AR" dirty="0" smtClean="0">
              <a:latin typeface="Arial Black" panose="020B0A04020102020204" pitchFamily="34" charset="0"/>
            </a:endParaRPr>
          </a:p>
          <a:p>
            <a:r>
              <a:rPr lang="es-AR" dirty="0" smtClean="0">
                <a:latin typeface="Arial Black" panose="020B0A04020102020204" pitchFamily="34" charset="0"/>
              </a:rPr>
              <a:t>Tema: La población Americana</a:t>
            </a:r>
            <a:endParaRPr lang="es-AR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283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600" y="764704"/>
            <a:ext cx="7024744" cy="114300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r>
              <a:rPr lang="es-AR" sz="4400" dirty="0">
                <a:solidFill>
                  <a:schemeClr val="bg2">
                    <a:lumMod val="50000"/>
                  </a:schemeClr>
                </a:solidFill>
                <a:latin typeface="Bahnschrift" panose="020B0502040204020203" pitchFamily="34" charset="0"/>
              </a:rPr>
              <a:t>América Latina </a:t>
            </a:r>
            <a:endParaRPr lang="es-AR" sz="4400" dirty="0">
              <a:solidFill>
                <a:schemeClr val="bg2">
                  <a:lumMod val="50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/>
              <a:t>En América latina viven 609 millones que se reparten en 35 países. La diversidad cultural es </a:t>
            </a:r>
            <a:r>
              <a:rPr lang="es-AR" dirty="0" smtClean="0"/>
              <a:t>una de </a:t>
            </a:r>
            <a:r>
              <a:rPr lang="es-AR" dirty="0"/>
              <a:t>las características de la población., ya que en sus orígenes se entrecruzan </a:t>
            </a:r>
            <a:r>
              <a:rPr lang="es-AR" dirty="0" smtClean="0"/>
              <a:t>pueblos originarios</a:t>
            </a:r>
            <a:r>
              <a:rPr lang="es-AR" dirty="0"/>
              <a:t>, europeos y africanos traídos como esclavos durante la conquista. La </a:t>
            </a:r>
            <a:r>
              <a:rPr lang="es-AR" dirty="0" smtClean="0"/>
              <a:t>población actual </a:t>
            </a:r>
            <a:r>
              <a:rPr lang="es-AR" dirty="0"/>
              <a:t>americana tiene más de 500 etnias y 400 lenguas diferentes.</a:t>
            </a:r>
          </a:p>
        </p:txBody>
      </p:sp>
    </p:spTree>
    <p:extLst>
      <p:ext uri="{BB962C8B-B14F-4D97-AF65-F5344CB8AC3E}">
        <p14:creationId xmlns:p14="http://schemas.microsoft.com/office/powerpoint/2010/main" val="3732454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980728"/>
            <a:ext cx="7024744" cy="1647056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>
            <a:noAutofit/>
          </a:bodyPr>
          <a:lstStyle/>
          <a:p>
            <a:r>
              <a:rPr lang="es-AR" sz="3600" dirty="0">
                <a:solidFill>
                  <a:schemeClr val="bg2">
                    <a:lumMod val="50000"/>
                  </a:schemeClr>
                </a:solidFill>
                <a:latin typeface="Bahnschrift" panose="020B0502040204020203" pitchFamily="34" charset="0"/>
              </a:rPr>
              <a:t>¿En qué condiciones viajaban hacia América los esclavos africanos?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3140968"/>
            <a:ext cx="6777317" cy="3508977"/>
          </a:xfrm>
        </p:spPr>
        <p:txBody>
          <a:bodyPr/>
          <a:lstStyle/>
          <a:p>
            <a:r>
              <a:rPr lang="es-AR" dirty="0"/>
              <a:t>Los africanos eran secuestrados o capturados en sus lugares de origen, </a:t>
            </a:r>
            <a:r>
              <a:rPr lang="es-AR" dirty="0" smtClean="0"/>
              <a:t>por mercaderes </a:t>
            </a:r>
            <a:r>
              <a:rPr lang="es-AR" dirty="0"/>
              <a:t>que vivían del negocio de traficar personas.</a:t>
            </a:r>
          </a:p>
        </p:txBody>
      </p:sp>
    </p:spTree>
    <p:extLst>
      <p:ext uri="{BB962C8B-B14F-4D97-AF65-F5344CB8AC3E}">
        <p14:creationId xmlns:p14="http://schemas.microsoft.com/office/powerpoint/2010/main" val="315735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>
            <a:noAutofit/>
          </a:bodyPr>
          <a:lstStyle/>
          <a:p>
            <a:r>
              <a:rPr lang="es-AR" sz="3600" dirty="0">
                <a:solidFill>
                  <a:schemeClr val="bg2">
                    <a:lumMod val="50000"/>
                  </a:schemeClr>
                </a:solidFill>
                <a:latin typeface="Bahnschrift" panose="020B0502040204020203" pitchFamily="34" charset="0"/>
              </a:rPr>
              <a:t>¿A dónde llegaban y qué trabajos realizaban en América?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/>
              <a:t>Los vendían a los europeos en ciudades portuarias de África para </a:t>
            </a:r>
            <a:r>
              <a:rPr lang="es-AR" dirty="0" smtClean="0"/>
              <a:t>ser trasladados </a:t>
            </a:r>
            <a:r>
              <a:rPr lang="es-AR" dirty="0"/>
              <a:t>a un barco con rumbo al continente americano y trabajaban </a:t>
            </a:r>
            <a:r>
              <a:rPr lang="es-AR" dirty="0" smtClean="0"/>
              <a:t>en plantaciones </a:t>
            </a:r>
            <a:r>
              <a:rPr lang="es-AR" dirty="0"/>
              <a:t>de azúcar, café, cacao, pero luego la práctica de la esclavitud </a:t>
            </a:r>
            <a:r>
              <a:rPr lang="es-AR" dirty="0" smtClean="0"/>
              <a:t>se extendió </a:t>
            </a:r>
            <a:r>
              <a:rPr lang="es-AR" dirty="0"/>
              <a:t>por toda América y se empleó en la minería, la ganadería e incluso </a:t>
            </a:r>
            <a:r>
              <a:rPr lang="es-AR" dirty="0" smtClean="0"/>
              <a:t>en la </a:t>
            </a:r>
            <a:r>
              <a:rPr lang="es-AR" dirty="0"/>
              <a:t>servidumbre doméstica.</a:t>
            </a:r>
          </a:p>
        </p:txBody>
      </p:sp>
    </p:spTree>
    <p:extLst>
      <p:ext uri="{BB962C8B-B14F-4D97-AF65-F5344CB8AC3E}">
        <p14:creationId xmlns:p14="http://schemas.microsoft.com/office/powerpoint/2010/main" val="4067476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165618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>
            <a:noAutofit/>
          </a:bodyPr>
          <a:lstStyle/>
          <a:p>
            <a:r>
              <a:rPr lang="es-AR" sz="3600" dirty="0">
                <a:solidFill>
                  <a:schemeClr val="bg2">
                    <a:lumMod val="50000"/>
                  </a:schemeClr>
                </a:solidFill>
                <a:latin typeface="Bahnschrift" panose="020B0502040204020203" pitchFamily="34" charset="0"/>
              </a:rPr>
              <a:t>¿Cuál es la importancia de festejar cada año en Costa Rica el Día del negro?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2636912"/>
            <a:ext cx="6777317" cy="3312368"/>
          </a:xfrm>
        </p:spPr>
        <p:txBody>
          <a:bodyPr>
            <a:normAutofit/>
          </a:bodyPr>
          <a:lstStyle/>
          <a:p>
            <a:r>
              <a:rPr lang="es-AR" dirty="0"/>
              <a:t>La importancia de festejar cada año el Día del negro en Costa Rica es que </a:t>
            </a:r>
            <a:r>
              <a:rPr lang="es-AR" dirty="0" smtClean="0"/>
              <a:t>ese mismo </a:t>
            </a:r>
            <a:r>
              <a:rPr lang="es-AR" dirty="0"/>
              <a:t>día en 1920 se llevó a cabo en la ciudad de New york la </a:t>
            </a:r>
            <a:r>
              <a:rPr lang="es-AR" dirty="0" smtClean="0"/>
              <a:t>primera convención </a:t>
            </a:r>
            <a:r>
              <a:rPr lang="es-AR" dirty="0"/>
              <a:t>internacional sobre la situación del Negro, que concluyo </a:t>
            </a:r>
            <a:r>
              <a:rPr lang="es-AR" dirty="0" smtClean="0"/>
              <a:t>a promulgarse </a:t>
            </a:r>
            <a:r>
              <a:rPr lang="es-AR" dirty="0"/>
              <a:t>“La declaración de los Derechos del Negro”</a:t>
            </a:r>
          </a:p>
        </p:txBody>
      </p:sp>
    </p:spTree>
    <p:extLst>
      <p:ext uri="{BB962C8B-B14F-4D97-AF65-F5344CB8AC3E}">
        <p14:creationId xmlns:p14="http://schemas.microsoft.com/office/powerpoint/2010/main" val="6572891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4" y="764704"/>
            <a:ext cx="7488832" cy="216024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>
            <a:noAutofit/>
          </a:bodyPr>
          <a:lstStyle/>
          <a:p>
            <a:r>
              <a:rPr lang="es-AR" sz="3600" dirty="0">
                <a:solidFill>
                  <a:schemeClr val="bg2">
                    <a:lumMod val="50000"/>
                  </a:schemeClr>
                </a:solidFill>
                <a:latin typeface="Bahnschrift" panose="020B0502040204020203" pitchFamily="34" charset="0"/>
              </a:rPr>
              <a:t>¿Cuál fue la causa que llevó a los afrocaribeños que vivían en Jamaica a instalarse</a:t>
            </a:r>
            <a:br>
              <a:rPr lang="es-AR" sz="3600" dirty="0">
                <a:solidFill>
                  <a:schemeClr val="bg2">
                    <a:lumMod val="50000"/>
                  </a:schemeClr>
                </a:solidFill>
                <a:latin typeface="Bahnschrift" panose="020B0502040204020203" pitchFamily="34" charset="0"/>
              </a:rPr>
            </a:br>
            <a:r>
              <a:rPr lang="es-AR" sz="3600" dirty="0">
                <a:solidFill>
                  <a:schemeClr val="bg2">
                    <a:lumMod val="50000"/>
                  </a:schemeClr>
                </a:solidFill>
                <a:latin typeface="Bahnschrift" panose="020B0502040204020203" pitchFamily="34" charset="0"/>
              </a:rPr>
              <a:t>en Costa Rica?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3140968"/>
            <a:ext cx="6777317" cy="2403629"/>
          </a:xfrm>
        </p:spPr>
        <p:txBody>
          <a:bodyPr>
            <a:noAutofit/>
          </a:bodyPr>
          <a:lstStyle/>
          <a:p>
            <a:r>
              <a:rPr lang="es-AR" sz="3200" dirty="0"/>
              <a:t>La causa que llevó a los afrocaribeños que vivían en Jamaica a instalarse </a:t>
            </a:r>
            <a:r>
              <a:rPr lang="es-AR" sz="3200" dirty="0" smtClean="0"/>
              <a:t>en Costa </a:t>
            </a:r>
            <a:r>
              <a:rPr lang="es-AR" sz="3200" dirty="0"/>
              <a:t>Rica fue por las duras condiciones de vida.</a:t>
            </a:r>
          </a:p>
        </p:txBody>
      </p:sp>
    </p:spTree>
    <p:extLst>
      <p:ext uri="{BB962C8B-B14F-4D97-AF65-F5344CB8AC3E}">
        <p14:creationId xmlns:p14="http://schemas.microsoft.com/office/powerpoint/2010/main" val="2379924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4" y="836712"/>
            <a:ext cx="7704856" cy="1728192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>
            <a:noAutofit/>
          </a:bodyPr>
          <a:lstStyle/>
          <a:p>
            <a:r>
              <a:rPr lang="es-AR" sz="3600" dirty="0">
                <a:solidFill>
                  <a:schemeClr val="bg2">
                    <a:lumMod val="50000"/>
                  </a:schemeClr>
                </a:solidFill>
                <a:latin typeface="Bahnschrift" panose="020B0502040204020203" pitchFamily="34" charset="0"/>
              </a:rPr>
              <a:t>l</a:t>
            </a:r>
            <a:r>
              <a:rPr lang="es-AR" sz="3600" dirty="0" smtClean="0">
                <a:solidFill>
                  <a:schemeClr val="bg2">
                    <a:lumMod val="50000"/>
                  </a:schemeClr>
                </a:solidFill>
                <a:latin typeface="Bahnschrift" panose="020B0502040204020203" pitchFamily="34" charset="0"/>
              </a:rPr>
              <a:t>as </a:t>
            </a:r>
            <a:r>
              <a:rPr lang="es-AR" sz="3600" dirty="0">
                <a:solidFill>
                  <a:schemeClr val="bg2">
                    <a:lumMod val="50000"/>
                  </a:schemeClr>
                </a:solidFill>
                <a:latin typeface="Bahnschrift" panose="020B0502040204020203" pitchFamily="34" charset="0"/>
              </a:rPr>
              <a:t>diferencias entre estos términos: </a:t>
            </a:r>
            <a:r>
              <a:rPr lang="es-AR" sz="3600" dirty="0">
                <a:solidFill>
                  <a:schemeClr val="bg2">
                    <a:lumMod val="50000"/>
                  </a:schemeClr>
                </a:solidFill>
                <a:latin typeface="Bahnschrift" panose="020B0502040204020203" pitchFamily="34" charset="0"/>
              </a:rPr>
              <a:t/>
            </a:r>
            <a:br>
              <a:rPr lang="es-AR" sz="3600" dirty="0">
                <a:solidFill>
                  <a:schemeClr val="bg2">
                    <a:lumMod val="50000"/>
                  </a:schemeClr>
                </a:solidFill>
                <a:latin typeface="Bahnschrift" panose="020B0502040204020203" pitchFamily="34" charset="0"/>
              </a:rPr>
            </a:br>
            <a:r>
              <a:rPr lang="es-AR" sz="3600" dirty="0">
                <a:solidFill>
                  <a:schemeClr val="bg2">
                    <a:lumMod val="50000"/>
                  </a:schemeClr>
                </a:solidFill>
                <a:latin typeface="Bahnschrift" panose="020B0502040204020203" pitchFamily="34" charset="0"/>
              </a:rPr>
              <a:t>negro —afrodescendiente —afrocaribeño</a:t>
            </a:r>
            <a:r>
              <a:rPr lang="es-AR" sz="3600" dirty="0">
                <a:latin typeface="Bahnschrift" panose="020B0502040204020203" pitchFamily="34" charset="0"/>
              </a:rPr>
              <a:t>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15616" y="2852936"/>
            <a:ext cx="6777317" cy="3456384"/>
          </a:xfrm>
        </p:spPr>
        <p:txBody>
          <a:bodyPr>
            <a:normAutofit lnSpcReduction="10000"/>
          </a:bodyPr>
          <a:lstStyle/>
          <a:p>
            <a:r>
              <a:rPr lang="es-AR" dirty="0"/>
              <a:t>La diferencia entre negro, afrodescendiente y afrocaribeño es que negro </a:t>
            </a:r>
            <a:r>
              <a:rPr lang="es-AR" dirty="0" smtClean="0"/>
              <a:t>fue usado </a:t>
            </a:r>
            <a:r>
              <a:rPr lang="es-AR" dirty="0"/>
              <a:t>por esclavistas para opacar y calificar a la etnia africana en relación a </a:t>
            </a:r>
            <a:r>
              <a:rPr lang="es-AR" dirty="0" smtClean="0"/>
              <a:t>la europea</a:t>
            </a:r>
            <a:r>
              <a:rPr lang="es-AR" dirty="0"/>
              <a:t>, afrodescendiente se usa para referirse a descendientes de </a:t>
            </a:r>
            <a:r>
              <a:rPr lang="es-AR" dirty="0" smtClean="0"/>
              <a:t>esclavos africanos </a:t>
            </a:r>
            <a:r>
              <a:rPr lang="es-AR" dirty="0"/>
              <a:t>nacidos en américa y afrocaribeño para referirse a descendientes </a:t>
            </a:r>
            <a:r>
              <a:rPr lang="es-AR" dirty="0" smtClean="0"/>
              <a:t>de esclavos </a:t>
            </a:r>
            <a:r>
              <a:rPr lang="es-AR" dirty="0"/>
              <a:t>africanos nacidos en el Caribe.</a:t>
            </a:r>
          </a:p>
        </p:txBody>
      </p:sp>
    </p:spTree>
    <p:extLst>
      <p:ext uri="{BB962C8B-B14F-4D97-AF65-F5344CB8AC3E}">
        <p14:creationId xmlns:p14="http://schemas.microsoft.com/office/powerpoint/2010/main" val="1709011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38</TotalTime>
  <Words>357</Words>
  <Application>Microsoft Office PowerPoint</Application>
  <PresentationFormat>Presentación en pantalla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Austin</vt:lpstr>
      <vt:lpstr>Presentación de PowerPoint</vt:lpstr>
      <vt:lpstr>América Latina </vt:lpstr>
      <vt:lpstr>¿En qué condiciones viajaban hacia América los esclavos africanos?</vt:lpstr>
      <vt:lpstr>¿A dónde llegaban y qué trabajos realizaban en América?</vt:lpstr>
      <vt:lpstr>¿Cuál es la importancia de festejar cada año en Costa Rica el Día del negro?</vt:lpstr>
      <vt:lpstr>¿Cuál fue la causa que llevó a los afrocaribeños que vivían en Jamaica a instalarse en Costa Rica? </vt:lpstr>
      <vt:lpstr>las diferencias entre estos términos:  negro —afrodescendiente —afrocaribeño.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valeria verteramo</dc:creator>
  <cp:lastModifiedBy>valeria verteramo</cp:lastModifiedBy>
  <cp:revision>6</cp:revision>
  <dcterms:created xsi:type="dcterms:W3CDTF">2020-11-16T23:57:00Z</dcterms:created>
  <dcterms:modified xsi:type="dcterms:W3CDTF">2020-11-17T00:35:16Z</dcterms:modified>
</cp:coreProperties>
</file>