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A5A0E90-A6A5-4E74-B737-3B7E91B937C6}">
  <a:tblStyle styleId="{0A5A0E90-A6A5-4E74-B737-3B7E91B937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d9d51e3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d9d51e3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6731fa5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6731fa5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6df17b0b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6df17b0b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7b21f6e15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7b21f6e1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80df0b6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80df0b6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7b21f716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97b21f716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c11231c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c11231c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3.jpg"/><Relationship Id="rId8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033075" y="744575"/>
            <a:ext cx="5020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>
                <a:highlight>
                  <a:srgbClr val="FF0000"/>
                </a:highlight>
              </a:rPr>
              <a:t>Célula</a:t>
            </a:r>
            <a:endParaRPr sz="7500">
              <a:highlight>
                <a:srgbClr val="FF0000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43175" y="28834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highlight>
                  <a:srgbClr val="FFFF00"/>
                </a:highlight>
              </a:rPr>
              <a:t>Procariota y Eucariota</a:t>
            </a:r>
            <a:r>
              <a:rPr lang="es">
                <a:highlight>
                  <a:srgbClr val="FFFF00"/>
                </a:highlight>
              </a:rPr>
              <a:t>.</a:t>
            </a:r>
            <a:endParaRPr>
              <a:highlight>
                <a:srgbClr val="FFFF00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highlight>
                  <a:srgbClr val="FFFF00"/>
                </a:highlight>
              </a:rPr>
              <a:t>Curso: 2do año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888550" y="1282850"/>
            <a:ext cx="7334700" cy="10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0" y="444625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 Centriolo</a:t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3575" y="1433528"/>
            <a:ext cx="6786550" cy="31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248950" y="243700"/>
            <a:ext cx="8486100" cy="52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u="sng"/>
              <a:t>c</a:t>
            </a:r>
            <a:r>
              <a:rPr lang="es" sz="2900" u="sng"/>
              <a:t>omparación</a:t>
            </a:r>
            <a:r>
              <a:rPr lang="es" sz="2900" u="sng"/>
              <a:t> de celula animal y Celula vegetal</a:t>
            </a:r>
            <a:r>
              <a:rPr lang="es" u="sng"/>
              <a:t> </a:t>
            </a:r>
            <a:endParaRPr u="sng"/>
          </a:p>
        </p:txBody>
      </p:sp>
      <p:sp>
        <p:nvSpPr>
          <p:cNvPr id="69" name="Google Shape;69;p15"/>
          <p:cNvSpPr txBox="1"/>
          <p:nvPr/>
        </p:nvSpPr>
        <p:spPr>
          <a:xfrm>
            <a:off x="1666325" y="4622925"/>
            <a:ext cx="73371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-1570700" y="322300"/>
            <a:ext cx="1504200" cy="2363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A</a:t>
            </a:r>
            <a:r>
              <a:rPr b="1" lang="es"/>
              <a:t>lumnos: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Ariela Faivisovich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Sofía</a:t>
            </a:r>
            <a:r>
              <a:rPr b="1" lang="es"/>
              <a:t> </a:t>
            </a:r>
            <a:r>
              <a:rPr b="1" lang="es"/>
              <a:t>Chaparro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tema: celula animal y celula vegetal </a:t>
            </a:r>
            <a:r>
              <a:rPr b="1" lang="es"/>
              <a:t> </a:t>
            </a:r>
            <a:endParaRPr b="1"/>
          </a:p>
        </p:txBody>
      </p:sp>
      <p:graphicFrame>
        <p:nvGraphicFramePr>
          <p:cNvPr id="71" name="Google Shape;71;p15"/>
          <p:cNvGraphicFramePr/>
          <p:nvPr/>
        </p:nvGraphicFramePr>
        <p:xfrm>
          <a:off x="495750" y="9575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{0A5A0E90-A6A5-4E74-B737-3B7E91B937C6}</a:tableStyleId>
              </a:tblPr>
              <a:tblGrid>
                <a:gridCol w="2717500"/>
                <a:gridCol w="2717500"/>
                <a:gridCol w="2717500"/>
              </a:tblGrid>
              <a:tr h="398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C</a:t>
                      </a:r>
                      <a:r>
                        <a:rPr b="1" lang="es"/>
                        <a:t>aracterísticas</a:t>
                      </a:r>
                      <a:r>
                        <a:rPr b="1" lang="es"/>
                        <a:t> Principales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C</a:t>
                      </a:r>
                      <a:r>
                        <a:rPr b="1" lang="es"/>
                        <a:t>élula</a:t>
                      </a:r>
                      <a:r>
                        <a:rPr b="1" lang="es"/>
                        <a:t> Animal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C</a:t>
                      </a:r>
                      <a:r>
                        <a:rPr b="1" lang="es"/>
                        <a:t>élula Vegetal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  <a:tr h="398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pared celular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Ausente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presente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nutrición</a:t>
                      </a:r>
                      <a:r>
                        <a:rPr b="1" lang="es"/>
                        <a:t>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heterótrofa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autótrofa</a:t>
                      </a:r>
                      <a:r>
                        <a:rPr b="1" lang="es"/>
                        <a:t>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</a:tr>
              <a:tr h="398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vacuolas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pequeñas: poseen una o más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una gran vacuola central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</a:tr>
              <a:tr h="398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centriolos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presentes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ausente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cloroplastos</a:t>
                      </a:r>
                      <a:r>
                        <a:rPr b="1" lang="es"/>
                        <a:t>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Ausente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presente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</a:tr>
              <a:tr h="363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membrana</a:t>
                      </a:r>
                      <a:r>
                        <a:rPr b="1" lang="es"/>
                        <a:t> </a:t>
                      </a:r>
                      <a:r>
                        <a:rPr b="1" lang="es"/>
                        <a:t>plasmática</a:t>
                      </a:r>
                      <a:r>
                        <a:rPr b="1" lang="es"/>
                        <a:t>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presente: contiene colesterol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presente: no contiene colesterol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</a:tr>
              <a:tr h="363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almacenamiento </a:t>
                      </a:r>
                      <a:r>
                        <a:rPr b="1" lang="es"/>
                        <a:t>energético</a:t>
                      </a:r>
                      <a:r>
                        <a:rPr b="1" lang="es"/>
                        <a:t>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glucógeno</a:t>
                      </a:r>
                      <a:r>
                        <a:rPr b="1" lang="es"/>
                        <a:t>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almidón</a:t>
                      </a:r>
                      <a:r>
                        <a:rPr b="1" lang="es"/>
                        <a:t>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</a:tr>
              <a:tr h="398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plasmodesmata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Ausente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presente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</a:tr>
              <a:tr h="363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glioxisomas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Ausente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/>
                        <a:t>presente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38761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60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           Pared Celular</a:t>
            </a:r>
            <a:endParaRPr/>
          </a:p>
        </p:txBody>
      </p:sp>
      <p:cxnSp>
        <p:nvCxnSpPr>
          <p:cNvPr id="77" name="Google Shape;77;p16"/>
          <p:cNvCxnSpPr>
            <a:stCxn id="76" idx="1"/>
          </p:cNvCxnSpPr>
          <p:nvPr/>
        </p:nvCxnSpPr>
        <p:spPr>
          <a:xfrm>
            <a:off x="311700" y="347175"/>
            <a:ext cx="2886000" cy="2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" name="Google Shape;78;p16"/>
          <p:cNvCxnSpPr>
            <a:stCxn id="76" idx="1"/>
          </p:cNvCxnSpPr>
          <p:nvPr/>
        </p:nvCxnSpPr>
        <p:spPr>
          <a:xfrm>
            <a:off x="311700" y="347175"/>
            <a:ext cx="10500" cy="44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" name="Google Shape;79;p16"/>
          <p:cNvSpPr txBox="1"/>
          <p:nvPr/>
        </p:nvSpPr>
        <p:spPr>
          <a:xfrm>
            <a:off x="0" y="720300"/>
            <a:ext cx="13014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Proteger contenido celular</a:t>
            </a:r>
            <a:endParaRPr/>
          </a:p>
        </p:txBody>
      </p:sp>
      <p:cxnSp>
        <p:nvCxnSpPr>
          <p:cNvPr id="80" name="Google Shape;80;p16"/>
          <p:cNvCxnSpPr/>
          <p:nvPr/>
        </p:nvCxnSpPr>
        <p:spPr>
          <a:xfrm>
            <a:off x="334625" y="1487275"/>
            <a:ext cx="0" cy="45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1" name="Google Shape;81;p16"/>
          <p:cNvSpPr txBox="1"/>
          <p:nvPr/>
        </p:nvSpPr>
        <p:spPr>
          <a:xfrm>
            <a:off x="334625" y="1499625"/>
            <a:ext cx="10908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(Funcionando como..)</a:t>
            </a:r>
            <a:endParaRPr sz="1100"/>
          </a:p>
        </p:txBody>
      </p:sp>
      <p:sp>
        <p:nvSpPr>
          <p:cNvPr id="82" name="Google Shape;82;p16"/>
          <p:cNvSpPr txBox="1"/>
          <p:nvPr/>
        </p:nvSpPr>
        <p:spPr>
          <a:xfrm>
            <a:off x="576450" y="3805513"/>
            <a:ext cx="71388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-86675" y="2051200"/>
            <a:ext cx="17103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Mediadora de la relación con el ambiente externo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756025" y="74375"/>
            <a:ext cx="18963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(Su función es..)</a:t>
            </a:r>
            <a:endParaRPr sz="1200"/>
          </a:p>
        </p:txBody>
      </p:sp>
      <p:cxnSp>
        <p:nvCxnSpPr>
          <p:cNvPr id="85" name="Google Shape;85;p16"/>
          <p:cNvCxnSpPr/>
          <p:nvPr/>
        </p:nvCxnSpPr>
        <p:spPr>
          <a:xfrm>
            <a:off x="2094575" y="359425"/>
            <a:ext cx="0" cy="38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6" name="Google Shape;86;p16"/>
          <p:cNvSpPr txBox="1"/>
          <p:nvPr/>
        </p:nvSpPr>
        <p:spPr>
          <a:xfrm>
            <a:off x="1406725" y="720300"/>
            <a:ext cx="1797000" cy="11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Transportar sustancias desde el medio, a la célula</a:t>
            </a:r>
            <a:endParaRPr/>
          </a:p>
        </p:txBody>
      </p:sp>
      <p:cxnSp>
        <p:nvCxnSpPr>
          <p:cNvPr id="87" name="Google Shape;87;p16"/>
          <p:cNvCxnSpPr/>
          <p:nvPr/>
        </p:nvCxnSpPr>
        <p:spPr>
          <a:xfrm>
            <a:off x="2057400" y="1474875"/>
            <a:ext cx="0" cy="40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8" name="Google Shape;88;p16"/>
          <p:cNvSpPr txBox="1"/>
          <p:nvPr/>
        </p:nvSpPr>
        <p:spPr>
          <a:xfrm>
            <a:off x="2057400" y="1475525"/>
            <a:ext cx="9792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(ya que..)</a:t>
            </a:r>
            <a:endParaRPr sz="1200"/>
          </a:p>
        </p:txBody>
      </p:sp>
      <p:sp>
        <p:nvSpPr>
          <p:cNvPr id="89" name="Google Shape;89;p16"/>
          <p:cNvSpPr txBox="1"/>
          <p:nvPr/>
        </p:nvSpPr>
        <p:spPr>
          <a:xfrm>
            <a:off x="1543050" y="1864150"/>
            <a:ext cx="20079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Todo lo que entre al organismo pasa primero por la pared celular</a:t>
            </a:r>
            <a:endParaRPr/>
          </a:p>
        </p:txBody>
      </p:sp>
      <p:cxnSp>
        <p:nvCxnSpPr>
          <p:cNvPr id="90" name="Google Shape;90;p16"/>
          <p:cNvCxnSpPr/>
          <p:nvPr/>
        </p:nvCxnSpPr>
        <p:spPr>
          <a:xfrm>
            <a:off x="4102400" y="557725"/>
            <a:ext cx="0" cy="43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1" name="Google Shape;91;p16"/>
          <p:cNvSpPr txBox="1"/>
          <p:nvPr/>
        </p:nvSpPr>
        <p:spPr>
          <a:xfrm>
            <a:off x="4102400" y="557725"/>
            <a:ext cx="1090800" cy="1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(¿Que es?</a:t>
            </a:r>
            <a:endParaRPr sz="1200"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8263" y="983675"/>
            <a:ext cx="2007900" cy="1821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6"/>
          <p:cNvCxnSpPr/>
          <p:nvPr/>
        </p:nvCxnSpPr>
        <p:spPr>
          <a:xfrm>
            <a:off x="5677500" y="407475"/>
            <a:ext cx="2838900" cy="1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6"/>
          <p:cNvCxnSpPr/>
          <p:nvPr/>
        </p:nvCxnSpPr>
        <p:spPr>
          <a:xfrm>
            <a:off x="8502225" y="449700"/>
            <a:ext cx="0" cy="36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" name="Google Shape;95;p16"/>
          <p:cNvSpPr txBox="1"/>
          <p:nvPr/>
        </p:nvSpPr>
        <p:spPr>
          <a:xfrm>
            <a:off x="7716000" y="793275"/>
            <a:ext cx="14280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Características</a:t>
            </a:r>
            <a:endParaRPr/>
          </a:p>
        </p:txBody>
      </p:sp>
      <p:cxnSp>
        <p:nvCxnSpPr>
          <p:cNvPr id="96" name="Google Shape;96;p16"/>
          <p:cNvCxnSpPr/>
          <p:nvPr/>
        </p:nvCxnSpPr>
        <p:spPr>
          <a:xfrm flipH="1">
            <a:off x="8712975" y="1208575"/>
            <a:ext cx="14100" cy="54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7" name="Google Shape;97;p16"/>
          <p:cNvSpPr txBox="1"/>
          <p:nvPr/>
        </p:nvSpPr>
        <p:spPr>
          <a:xfrm>
            <a:off x="7884600" y="1163625"/>
            <a:ext cx="1090800" cy="1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(</a:t>
            </a:r>
            <a:r>
              <a:rPr lang="es" sz="1200"/>
              <a:t>la</a:t>
            </a:r>
            <a:r>
              <a:rPr lang="es" sz="1200"/>
              <a:t> pared celular..)</a:t>
            </a:r>
            <a:endParaRPr sz="1200"/>
          </a:p>
        </p:txBody>
      </p:sp>
      <p:sp>
        <p:nvSpPr>
          <p:cNvPr id="98" name="Google Shape;98;p16"/>
          <p:cNvSpPr txBox="1"/>
          <p:nvPr/>
        </p:nvSpPr>
        <p:spPr>
          <a:xfrm>
            <a:off x="7574850" y="1830225"/>
            <a:ext cx="171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 construye a partir de diferentes materiales</a:t>
            </a:r>
            <a:endParaRPr/>
          </a:p>
        </p:txBody>
      </p:sp>
      <p:cxnSp>
        <p:nvCxnSpPr>
          <p:cNvPr id="99" name="Google Shape;99;p16"/>
          <p:cNvCxnSpPr>
            <a:stCxn id="100" idx="1"/>
          </p:cNvCxnSpPr>
          <p:nvPr/>
        </p:nvCxnSpPr>
        <p:spPr>
          <a:xfrm rot="10800000">
            <a:off x="6647050" y="983675"/>
            <a:ext cx="1130100" cy="1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" name="Google Shape;100;p16"/>
          <p:cNvSpPr/>
          <p:nvPr/>
        </p:nvSpPr>
        <p:spPr>
          <a:xfrm>
            <a:off x="7777150" y="847625"/>
            <a:ext cx="1301400" cy="3099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3203725" y="114000"/>
            <a:ext cx="2333100" cy="458700"/>
          </a:xfrm>
          <a:prstGeom prst="rect">
            <a:avLst/>
          </a:prstGeom>
          <a:noFill/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2" name="Google Shape;102;p16"/>
          <p:cNvCxnSpPr/>
          <p:nvPr/>
        </p:nvCxnSpPr>
        <p:spPr>
          <a:xfrm>
            <a:off x="6675300" y="997775"/>
            <a:ext cx="14100" cy="113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3" name="Google Shape;103;p16"/>
          <p:cNvSpPr txBox="1"/>
          <p:nvPr/>
        </p:nvSpPr>
        <p:spPr>
          <a:xfrm>
            <a:off x="6319250" y="2135975"/>
            <a:ext cx="979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Rigidez</a:t>
            </a:r>
            <a:endParaRPr/>
          </a:p>
        </p:txBody>
      </p:sp>
      <p:cxnSp>
        <p:nvCxnSpPr>
          <p:cNvPr id="104" name="Google Shape;104;p16"/>
          <p:cNvCxnSpPr/>
          <p:nvPr/>
        </p:nvCxnSpPr>
        <p:spPr>
          <a:xfrm>
            <a:off x="6678900" y="2500225"/>
            <a:ext cx="9900" cy="32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5" name="Google Shape;105;p16"/>
          <p:cNvSpPr txBox="1"/>
          <p:nvPr/>
        </p:nvSpPr>
        <p:spPr>
          <a:xfrm>
            <a:off x="6103225" y="2745175"/>
            <a:ext cx="272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Característica  fundamental para la estructura de órganos y del organismo</a:t>
            </a:r>
            <a:endParaRPr/>
          </a:p>
        </p:txBody>
      </p:sp>
      <p:cxnSp>
        <p:nvCxnSpPr>
          <p:cNvPr id="106" name="Google Shape;106;p16"/>
          <p:cNvCxnSpPr/>
          <p:nvPr/>
        </p:nvCxnSpPr>
        <p:spPr>
          <a:xfrm>
            <a:off x="6896450" y="3563550"/>
            <a:ext cx="819000" cy="196200"/>
          </a:xfrm>
          <a:prstGeom prst="curvedConnector3">
            <a:avLst>
              <a:gd fmla="val 2534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6"/>
          <p:cNvCxnSpPr/>
          <p:nvPr/>
        </p:nvCxnSpPr>
        <p:spPr>
          <a:xfrm>
            <a:off x="7715250" y="3771125"/>
            <a:ext cx="9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8" name="Google Shape;108;p16"/>
          <p:cNvSpPr txBox="1"/>
          <p:nvPr/>
        </p:nvSpPr>
        <p:spPr>
          <a:xfrm>
            <a:off x="7884600" y="3418050"/>
            <a:ext cx="14280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Pared celular define</a:t>
            </a:r>
            <a:endParaRPr/>
          </a:p>
        </p:txBody>
      </p:sp>
      <p:cxnSp>
        <p:nvCxnSpPr>
          <p:cNvPr id="109" name="Google Shape;109;p16"/>
          <p:cNvCxnSpPr/>
          <p:nvPr/>
        </p:nvCxnSpPr>
        <p:spPr>
          <a:xfrm flipH="1">
            <a:off x="8245575" y="3932575"/>
            <a:ext cx="11700" cy="23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0" name="Google Shape;110;p16"/>
          <p:cNvSpPr txBox="1"/>
          <p:nvPr/>
        </p:nvSpPr>
        <p:spPr>
          <a:xfrm>
            <a:off x="7247475" y="4022725"/>
            <a:ext cx="20079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Estructura de la célula</a:t>
            </a:r>
            <a:endParaRPr/>
          </a:p>
        </p:txBody>
      </p:sp>
      <p:cxnSp>
        <p:nvCxnSpPr>
          <p:cNvPr id="111" name="Google Shape;111;p16"/>
          <p:cNvCxnSpPr>
            <a:stCxn id="110" idx="2"/>
          </p:cNvCxnSpPr>
          <p:nvPr/>
        </p:nvCxnSpPr>
        <p:spPr>
          <a:xfrm>
            <a:off x="8251425" y="4320325"/>
            <a:ext cx="6000" cy="23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" name="Google Shape;112;p16"/>
          <p:cNvSpPr txBox="1"/>
          <p:nvPr/>
        </p:nvSpPr>
        <p:spPr>
          <a:xfrm>
            <a:off x="8276025" y="4229550"/>
            <a:ext cx="4524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(y..)</a:t>
            </a:r>
            <a:endParaRPr sz="1200"/>
          </a:p>
        </p:txBody>
      </p:sp>
      <p:sp>
        <p:nvSpPr>
          <p:cNvPr id="113" name="Google Shape;113;p16"/>
          <p:cNvSpPr txBox="1"/>
          <p:nvPr/>
        </p:nvSpPr>
        <p:spPr>
          <a:xfrm>
            <a:off x="7046375" y="4578400"/>
            <a:ext cx="2010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6319250" y="4471900"/>
            <a:ext cx="31764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Cualquier daño en la pared celular haría perder dicha estructura y muerte de la célula</a:t>
            </a:r>
            <a:endParaRPr/>
          </a:p>
        </p:txBody>
      </p:sp>
      <p:cxnSp>
        <p:nvCxnSpPr>
          <p:cNvPr id="115" name="Google Shape;115;p16"/>
          <p:cNvCxnSpPr/>
          <p:nvPr/>
        </p:nvCxnSpPr>
        <p:spPr>
          <a:xfrm flipH="1">
            <a:off x="6091813" y="408475"/>
            <a:ext cx="32100" cy="261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" name="Google Shape;116;p16"/>
          <p:cNvCxnSpPr/>
          <p:nvPr/>
        </p:nvCxnSpPr>
        <p:spPr>
          <a:xfrm flipH="1">
            <a:off x="415225" y="3031525"/>
            <a:ext cx="5688000" cy="1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Google Shape;117;p16"/>
          <p:cNvSpPr txBox="1"/>
          <p:nvPr/>
        </p:nvSpPr>
        <p:spPr>
          <a:xfrm>
            <a:off x="945625" y="2937375"/>
            <a:ext cx="31764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(No todos los organismos la poseen)</a:t>
            </a:r>
            <a:endParaRPr sz="1200"/>
          </a:p>
        </p:txBody>
      </p:sp>
      <p:cxnSp>
        <p:nvCxnSpPr>
          <p:cNvPr id="118" name="Google Shape;118;p16"/>
          <p:cNvCxnSpPr/>
          <p:nvPr/>
        </p:nvCxnSpPr>
        <p:spPr>
          <a:xfrm flipH="1">
            <a:off x="380700" y="3033050"/>
            <a:ext cx="11400" cy="48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9" name="Google Shape;119;p16"/>
          <p:cNvSpPr txBox="1"/>
          <p:nvPr/>
        </p:nvSpPr>
        <p:spPr>
          <a:xfrm>
            <a:off x="334625" y="3163500"/>
            <a:ext cx="1090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(solo..)</a:t>
            </a:r>
            <a:endParaRPr sz="1200"/>
          </a:p>
        </p:txBody>
      </p:sp>
      <p:cxnSp>
        <p:nvCxnSpPr>
          <p:cNvPr id="120" name="Google Shape;120;p16"/>
          <p:cNvCxnSpPr/>
          <p:nvPr/>
        </p:nvCxnSpPr>
        <p:spPr>
          <a:xfrm flipH="1">
            <a:off x="37725" y="3644275"/>
            <a:ext cx="8400" cy="140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6"/>
          <p:cNvCxnSpPr/>
          <p:nvPr/>
        </p:nvCxnSpPr>
        <p:spPr>
          <a:xfrm>
            <a:off x="46125" y="3661500"/>
            <a:ext cx="3807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16"/>
          <p:cNvCxnSpPr/>
          <p:nvPr/>
        </p:nvCxnSpPr>
        <p:spPr>
          <a:xfrm>
            <a:off x="17325" y="4774600"/>
            <a:ext cx="438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16"/>
          <p:cNvCxnSpPr/>
          <p:nvPr/>
        </p:nvCxnSpPr>
        <p:spPr>
          <a:xfrm>
            <a:off x="17475" y="4047913"/>
            <a:ext cx="438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16"/>
          <p:cNvCxnSpPr/>
          <p:nvPr/>
        </p:nvCxnSpPr>
        <p:spPr>
          <a:xfrm>
            <a:off x="28875" y="4437775"/>
            <a:ext cx="415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Google Shape;125;p16"/>
          <p:cNvCxnSpPr/>
          <p:nvPr/>
        </p:nvCxnSpPr>
        <p:spPr>
          <a:xfrm>
            <a:off x="40425" y="5069200"/>
            <a:ext cx="392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" name="Google Shape;126;p16"/>
          <p:cNvSpPr txBox="1"/>
          <p:nvPr/>
        </p:nvSpPr>
        <p:spPr>
          <a:xfrm>
            <a:off x="415225" y="3405300"/>
            <a:ext cx="11880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Plantas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470525" y="3789575"/>
            <a:ext cx="8190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Algas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470525" y="4173838"/>
            <a:ext cx="8190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Hongos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463825" y="4511300"/>
            <a:ext cx="1090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Bacterias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576625" y="4958975"/>
            <a:ext cx="92400" cy="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470525" y="4810050"/>
            <a:ext cx="918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Arqueas</a:t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6274350" y="2169300"/>
            <a:ext cx="819000" cy="297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513925" y="3878323"/>
            <a:ext cx="565200" cy="2349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6"/>
          <p:cNvSpPr/>
          <p:nvPr/>
        </p:nvSpPr>
        <p:spPr>
          <a:xfrm>
            <a:off x="513925" y="4578772"/>
            <a:ext cx="819000" cy="210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513925" y="4946225"/>
            <a:ext cx="819000" cy="196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513925" y="4294400"/>
            <a:ext cx="756600" cy="196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6"/>
          <p:cNvSpPr/>
          <p:nvPr/>
        </p:nvSpPr>
        <p:spPr>
          <a:xfrm>
            <a:off x="439675" y="3520075"/>
            <a:ext cx="713700" cy="2349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8" name="Google Shape;138;p16"/>
          <p:cNvCxnSpPr/>
          <p:nvPr/>
        </p:nvCxnSpPr>
        <p:spPr>
          <a:xfrm>
            <a:off x="1153525" y="3637500"/>
            <a:ext cx="6570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p16"/>
          <p:cNvCxnSpPr>
            <a:stCxn id="133" idx="3"/>
          </p:cNvCxnSpPr>
          <p:nvPr/>
        </p:nvCxnSpPr>
        <p:spPr>
          <a:xfrm>
            <a:off x="1079125" y="3995773"/>
            <a:ext cx="6738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16"/>
          <p:cNvCxnSpPr>
            <a:stCxn id="136" idx="3"/>
          </p:cNvCxnSpPr>
          <p:nvPr/>
        </p:nvCxnSpPr>
        <p:spPr>
          <a:xfrm>
            <a:off x="1270525" y="4392500"/>
            <a:ext cx="5169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" name="Google Shape;141;p16"/>
          <p:cNvCxnSpPr>
            <a:stCxn id="134" idx="3"/>
          </p:cNvCxnSpPr>
          <p:nvPr/>
        </p:nvCxnSpPr>
        <p:spPr>
          <a:xfrm>
            <a:off x="1332925" y="4684072"/>
            <a:ext cx="523800" cy="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" name="Google Shape;142;p16"/>
          <p:cNvCxnSpPr/>
          <p:nvPr/>
        </p:nvCxnSpPr>
        <p:spPr>
          <a:xfrm>
            <a:off x="1350175" y="4983150"/>
            <a:ext cx="4893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3" name="Google Shape;143;p16"/>
          <p:cNvSpPr txBox="1"/>
          <p:nvPr/>
        </p:nvSpPr>
        <p:spPr>
          <a:xfrm>
            <a:off x="1076425" y="3569263"/>
            <a:ext cx="1036800" cy="1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(hecha por)</a:t>
            </a:r>
            <a:endParaRPr sz="1000"/>
          </a:p>
        </p:txBody>
      </p:sp>
      <p:sp>
        <p:nvSpPr>
          <p:cNvPr id="144" name="Google Shape;144;p16"/>
          <p:cNvSpPr txBox="1"/>
          <p:nvPr/>
        </p:nvSpPr>
        <p:spPr>
          <a:xfrm>
            <a:off x="2617875" y="3713475"/>
            <a:ext cx="3921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"/>
          <p:cNvSpPr txBox="1"/>
          <p:nvPr/>
        </p:nvSpPr>
        <p:spPr>
          <a:xfrm>
            <a:off x="2617875" y="4520750"/>
            <a:ext cx="92400" cy="1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992425" y="3926575"/>
            <a:ext cx="9792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(hecha por)</a:t>
            </a:r>
            <a:endParaRPr sz="1000"/>
          </a:p>
        </p:txBody>
      </p:sp>
      <p:sp>
        <p:nvSpPr>
          <p:cNvPr id="147" name="Google Shape;147;p16"/>
          <p:cNvSpPr txBox="1"/>
          <p:nvPr/>
        </p:nvSpPr>
        <p:spPr>
          <a:xfrm>
            <a:off x="1153525" y="4305325"/>
            <a:ext cx="15159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(hecha por)</a:t>
            </a:r>
            <a:endParaRPr sz="1000"/>
          </a:p>
        </p:txBody>
      </p:sp>
      <p:sp>
        <p:nvSpPr>
          <p:cNvPr id="148" name="Google Shape;148;p16"/>
          <p:cNvSpPr txBox="1"/>
          <p:nvPr/>
        </p:nvSpPr>
        <p:spPr>
          <a:xfrm>
            <a:off x="1255950" y="4608525"/>
            <a:ext cx="1602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(hecha por)</a:t>
            </a:r>
            <a:endParaRPr sz="600"/>
          </a:p>
        </p:txBody>
      </p:sp>
      <p:sp>
        <p:nvSpPr>
          <p:cNvPr id="149" name="Google Shape;149;p16"/>
          <p:cNvSpPr txBox="1"/>
          <p:nvPr/>
        </p:nvSpPr>
        <p:spPr>
          <a:xfrm>
            <a:off x="1255950" y="4946225"/>
            <a:ext cx="1428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(hecha por)</a:t>
            </a:r>
            <a:endParaRPr sz="1000"/>
          </a:p>
        </p:txBody>
      </p:sp>
      <p:sp>
        <p:nvSpPr>
          <p:cNvPr id="150" name="Google Shape;150;p16"/>
          <p:cNvSpPr txBox="1"/>
          <p:nvPr/>
        </p:nvSpPr>
        <p:spPr>
          <a:xfrm>
            <a:off x="1810675" y="3404260"/>
            <a:ext cx="9180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Celulosa</a:t>
            </a:r>
            <a:endParaRPr/>
          </a:p>
        </p:txBody>
      </p:sp>
      <p:sp>
        <p:nvSpPr>
          <p:cNvPr id="151" name="Google Shape;151;p16"/>
          <p:cNvSpPr txBox="1"/>
          <p:nvPr/>
        </p:nvSpPr>
        <p:spPr>
          <a:xfrm>
            <a:off x="1810525" y="3801950"/>
            <a:ext cx="27291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glucoproteínas y polisacáridos</a:t>
            </a:r>
            <a:endParaRPr/>
          </a:p>
        </p:txBody>
      </p:sp>
      <p:sp>
        <p:nvSpPr>
          <p:cNvPr id="152" name="Google Shape;152;p16"/>
          <p:cNvSpPr txBox="1"/>
          <p:nvPr/>
        </p:nvSpPr>
        <p:spPr>
          <a:xfrm>
            <a:off x="1895725" y="4161050"/>
            <a:ext cx="8190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quitina</a:t>
            </a:r>
            <a:endParaRPr/>
          </a:p>
        </p:txBody>
      </p:sp>
      <p:sp>
        <p:nvSpPr>
          <p:cNvPr id="153" name="Google Shape;153;p16"/>
          <p:cNvSpPr txBox="1"/>
          <p:nvPr/>
        </p:nvSpPr>
        <p:spPr>
          <a:xfrm>
            <a:off x="1972325" y="4507600"/>
            <a:ext cx="14280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Peptidoglicano</a:t>
            </a:r>
            <a:endParaRPr/>
          </a:p>
        </p:txBody>
      </p:sp>
      <p:sp>
        <p:nvSpPr>
          <p:cNvPr id="154" name="Google Shape;154;p16"/>
          <p:cNvSpPr txBox="1"/>
          <p:nvPr/>
        </p:nvSpPr>
        <p:spPr>
          <a:xfrm>
            <a:off x="4255500" y="4290100"/>
            <a:ext cx="8190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6"/>
          <p:cNvSpPr txBox="1"/>
          <p:nvPr/>
        </p:nvSpPr>
        <p:spPr>
          <a:xfrm>
            <a:off x="3667350" y="4693725"/>
            <a:ext cx="7137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6"/>
          <p:cNvSpPr txBox="1"/>
          <p:nvPr/>
        </p:nvSpPr>
        <p:spPr>
          <a:xfrm>
            <a:off x="4013325" y="4532275"/>
            <a:ext cx="11880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"/>
          <p:cNvSpPr txBox="1"/>
          <p:nvPr/>
        </p:nvSpPr>
        <p:spPr>
          <a:xfrm>
            <a:off x="2057400" y="4827950"/>
            <a:ext cx="30819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glucoproteínas y polisacáridos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5538" y="3076187"/>
            <a:ext cx="979200" cy="4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5988" y="3574500"/>
            <a:ext cx="1245475" cy="4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2850" y="4098625"/>
            <a:ext cx="1130100" cy="4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31175" y="4404350"/>
            <a:ext cx="1036800" cy="4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42913" y="4547450"/>
            <a:ext cx="1301401" cy="572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6"/>
          <p:cNvSpPr/>
          <p:nvPr/>
        </p:nvSpPr>
        <p:spPr>
          <a:xfrm>
            <a:off x="7346375" y="4104475"/>
            <a:ext cx="819000" cy="2349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6"/>
          <p:cNvSpPr txBox="1"/>
          <p:nvPr/>
        </p:nvSpPr>
        <p:spPr>
          <a:xfrm>
            <a:off x="-1499225" y="230650"/>
            <a:ext cx="1245300" cy="2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Trabajo de Alexia Sanchez y Laiño Eileen, abordando el tema de “pared celular”.</a:t>
            </a:r>
            <a:endParaRPr/>
          </a:p>
        </p:txBody>
      </p:sp>
      <p:sp>
        <p:nvSpPr>
          <p:cNvPr id="165" name="Google Shape;165;p16"/>
          <p:cNvSpPr/>
          <p:nvPr/>
        </p:nvSpPr>
        <p:spPr>
          <a:xfrm>
            <a:off x="-1487700" y="230650"/>
            <a:ext cx="1188000" cy="1905300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 txBox="1"/>
          <p:nvPr>
            <p:ph type="ctrTitle"/>
          </p:nvPr>
        </p:nvSpPr>
        <p:spPr>
          <a:xfrm>
            <a:off x="311708" y="6808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Clase de </a:t>
            </a:r>
            <a:r>
              <a:rPr lang="es"/>
              <a:t>biología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célula.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Integrantes: Thiago Marotta, Emiliano Serafini.</a:t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                 </a:t>
            </a:r>
            <a:r>
              <a:rPr lang="es"/>
              <a:t> </a:t>
            </a:r>
            <a:endParaRPr/>
          </a:p>
        </p:txBody>
      </p:sp>
      <p:sp>
        <p:nvSpPr>
          <p:cNvPr id="171" name="Google Shape;171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Cloroplasto.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Los cloroplastos son </a:t>
            </a:r>
            <a:r>
              <a:rPr lang="es" sz="1400"/>
              <a:t>orgánulos que se encuentran en las células vegetales y las algas eucariotas que realizan la fotosíntesis. Los cloroplastos absorben la luz solar y la usan juntos con agua y gas de dióxido de carbono para producir alimento para la planta.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Es un orgánulo exclusivo de las células vegetales que contiene clorofila que es lo que hace las plantas sean verdes y es responsable de permitir que suceda la fotosíntesis.   </a:t>
            </a:r>
            <a:r>
              <a:rPr lang="es" sz="1400"/>
              <a:t> </a:t>
            </a:r>
            <a:endParaRPr sz="1400"/>
          </a:p>
        </p:txBody>
      </p:sp>
      <p:pic>
        <p:nvPicPr>
          <p:cNvPr id="172" name="Google Shape;17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225" y="1798038"/>
            <a:ext cx="2771075" cy="154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FF"/>
                </a:solidFill>
              </a:rPr>
              <a:t>Membrana plasmática. Función.</a:t>
            </a:r>
            <a:r>
              <a:rPr lang="es" sz="1500"/>
              <a:t> (Lucas Bravo y Joaquín Carmiña).</a:t>
            </a:r>
            <a:endParaRPr sz="1500"/>
          </a:p>
        </p:txBody>
      </p:sp>
      <p:sp>
        <p:nvSpPr>
          <p:cNvPr id="178" name="Google Shape;17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dk1"/>
                </a:solidFill>
              </a:rPr>
              <a:t>¿Qué es?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</a:rPr>
              <a:t>Es una cubierta que envuelve y delimita a la célula separándola del medio externo.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100">
                <a:solidFill>
                  <a:schemeClr val="dk1"/>
                </a:solidFill>
              </a:rPr>
              <a:t>FUNCIONE</a:t>
            </a:r>
            <a:r>
              <a:rPr lang="es" sz="1100">
                <a:solidFill>
                  <a:schemeClr val="dk1"/>
                </a:solidFill>
              </a:rPr>
              <a:t>S: </a:t>
            </a:r>
            <a:r>
              <a:rPr lang="es" sz="1300">
                <a:solidFill>
                  <a:schemeClr val="dk1"/>
                </a:solidFill>
              </a:rPr>
              <a:t>1</a:t>
            </a:r>
            <a:r>
              <a:rPr lang="es" sz="1200">
                <a:solidFill>
                  <a:schemeClr val="dk1"/>
                </a:solidFill>
              </a:rPr>
              <a:t>) Delimitar la célula. Definir y proteger la célula de su entorno, separando el afuera del adentro y una célula de otra (en el caso de los tejidos celulares).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</a:rPr>
              <a:t>2) Administración de nutrientes.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</a:rPr>
              <a:t>3) Preservación de la vida.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</a:rPr>
              <a:t>4) Comunicación celular.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5) Desplazamiento celular.</a:t>
            </a:r>
            <a:endParaRPr sz="2000"/>
          </a:p>
        </p:txBody>
      </p:sp>
      <p:pic>
        <p:nvPicPr>
          <p:cNvPr id="179" name="Google Shape;1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9275" y="2373075"/>
            <a:ext cx="4823425" cy="26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/>
          <p:nvPr>
            <p:ph type="ctrTitle"/>
          </p:nvPr>
        </p:nvSpPr>
        <p:spPr>
          <a:xfrm>
            <a:off x="0" y="0"/>
            <a:ext cx="8676300" cy="152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mitocondrias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9"/>
          <p:cNvSpPr txBox="1"/>
          <p:nvPr>
            <p:ph idx="1" type="subTitle"/>
          </p:nvPr>
        </p:nvSpPr>
        <p:spPr>
          <a:xfrm>
            <a:off x="0" y="649025"/>
            <a:ext cx="9144000" cy="44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</a:rPr>
              <a:t>Las mitocondrias cumplen la función de administrar energía a la célula necesaria para la actividad celular. Otra función que realizan también es que actúan como centrales energéticas y sintetizan ATP a expensas de los carburantes metabólicos ( glucosa, ácidos grasos y aminoácidos). Las mitocondrias son orgánulos y están presente en las célula animal como vegetal.</a:t>
            </a:r>
            <a:endParaRPr/>
          </a:p>
        </p:txBody>
      </p:sp>
      <p:sp>
        <p:nvSpPr>
          <p:cNvPr id="186" name="Google Shape;186;p19"/>
          <p:cNvSpPr txBox="1"/>
          <p:nvPr/>
        </p:nvSpPr>
        <p:spPr>
          <a:xfrm>
            <a:off x="4252050" y="2951775"/>
            <a:ext cx="1773900" cy="13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</a:rPr>
              <a:t>estructura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</a:rPr>
              <a:t>y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</a:rPr>
              <a:t>composición</a:t>
            </a:r>
            <a:endParaRPr/>
          </a:p>
        </p:txBody>
      </p:sp>
      <p:pic>
        <p:nvPicPr>
          <p:cNvPr id="187" name="Google Shape;1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96125"/>
            <a:ext cx="2971475" cy="2092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19"/>
          <p:cNvCxnSpPr/>
          <p:nvPr/>
        </p:nvCxnSpPr>
        <p:spPr>
          <a:xfrm flipH="1">
            <a:off x="3197975" y="3579925"/>
            <a:ext cx="962100" cy="169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9" name="Google Shape;18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2750" y="3352625"/>
            <a:ext cx="2381250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9"/>
          <p:cNvSpPr txBox="1"/>
          <p:nvPr/>
        </p:nvSpPr>
        <p:spPr>
          <a:xfrm>
            <a:off x="6438225" y="3502100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9"/>
          <p:cNvSpPr txBox="1"/>
          <p:nvPr/>
        </p:nvSpPr>
        <p:spPr>
          <a:xfrm>
            <a:off x="6762550" y="1966850"/>
            <a:ext cx="2381100" cy="13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41300" marR="50800" rtl="0" algn="l">
              <a:lnSpc>
                <a:spcPct val="140000"/>
              </a:lnSpc>
              <a:spcBef>
                <a:spcPts val="6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50">
                <a:solidFill>
                  <a:srgbClr val="202122"/>
                </a:solidFill>
                <a:highlight>
                  <a:srgbClr val="F8F9FA"/>
                </a:highlight>
              </a:rPr>
              <a:t>Imagen obtenida por microscopía electrónica del tejido pulmonar de un mamífero, donde se visualizan dos mitocondrias</a:t>
            </a:r>
            <a:endParaRPr/>
          </a:p>
        </p:txBody>
      </p:sp>
      <p:sp>
        <p:nvSpPr>
          <p:cNvPr id="192" name="Google Shape;192;p19"/>
          <p:cNvSpPr txBox="1"/>
          <p:nvPr/>
        </p:nvSpPr>
        <p:spPr>
          <a:xfrm>
            <a:off x="3296925" y="4612875"/>
            <a:ext cx="16839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Agustin Viteritti y Mirko Romero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/>
          <p:nvPr>
            <p:ph type="ctrTitle"/>
          </p:nvPr>
        </p:nvSpPr>
        <p:spPr>
          <a:xfrm>
            <a:off x="311700" y="136325"/>
            <a:ext cx="8520600" cy="139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highlight>
                  <a:srgbClr val="1155CC"/>
                </a:highlight>
              </a:rPr>
              <a:t>Nucleo Celular</a:t>
            </a:r>
            <a:endParaRPr>
              <a:highlight>
                <a:srgbClr val="1155CC"/>
              </a:highlight>
            </a:endParaRPr>
          </a:p>
        </p:txBody>
      </p:sp>
      <p:sp>
        <p:nvSpPr>
          <p:cNvPr id="198" name="Google Shape;198;p20"/>
          <p:cNvSpPr txBox="1"/>
          <p:nvPr>
            <p:ph idx="1" type="subTitle"/>
          </p:nvPr>
        </p:nvSpPr>
        <p:spPr>
          <a:xfrm>
            <a:off x="311700" y="1532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highlight>
                  <a:srgbClr val="6D9EEB"/>
                </a:highlight>
              </a:rPr>
              <a:t>¿Cual es su </a:t>
            </a:r>
            <a:r>
              <a:rPr lang="es">
                <a:solidFill>
                  <a:srgbClr val="000000"/>
                </a:solidFill>
                <a:highlight>
                  <a:srgbClr val="6D9EEB"/>
                </a:highlight>
              </a:rPr>
              <a:t>función</a:t>
            </a:r>
            <a:r>
              <a:rPr lang="es">
                <a:solidFill>
                  <a:srgbClr val="000000"/>
                </a:solidFill>
                <a:highlight>
                  <a:srgbClr val="6D9EEB"/>
                </a:highlight>
              </a:rPr>
              <a:t> e importancia?</a:t>
            </a:r>
            <a:endParaRPr>
              <a:solidFill>
                <a:srgbClr val="000000"/>
              </a:solidFill>
              <a:highlight>
                <a:srgbClr val="6D9EEB"/>
              </a:highlight>
            </a:endParaRPr>
          </a:p>
        </p:txBody>
      </p:sp>
      <p:pic>
        <p:nvPicPr>
          <p:cNvPr id="199" name="Google Shape;1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4325" y="1532750"/>
            <a:ext cx="3113799" cy="34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0"/>
          <p:cNvSpPr txBox="1"/>
          <p:nvPr/>
        </p:nvSpPr>
        <p:spPr>
          <a:xfrm>
            <a:off x="235475" y="2106975"/>
            <a:ext cx="5614500" cy="29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202124"/>
                </a:solidFill>
                <a:highlight>
                  <a:srgbClr val="6D9EEB"/>
                </a:highlight>
              </a:rPr>
              <a:t>La principal </a:t>
            </a:r>
            <a:r>
              <a:rPr b="1" lang="es" sz="1600">
                <a:solidFill>
                  <a:srgbClr val="202124"/>
                </a:solidFill>
                <a:highlight>
                  <a:srgbClr val="6D9EEB"/>
                </a:highlight>
              </a:rPr>
              <a:t>función del núcleo celular</a:t>
            </a:r>
            <a:r>
              <a:rPr lang="es" sz="1600">
                <a:solidFill>
                  <a:srgbClr val="202124"/>
                </a:solidFill>
                <a:highlight>
                  <a:srgbClr val="6D9EEB"/>
                </a:highlight>
              </a:rPr>
              <a:t> es controlar la expresión genética y mediar en la replicación del ADN durante el ciclo </a:t>
            </a:r>
            <a:r>
              <a:rPr b="1" lang="es" sz="1600">
                <a:solidFill>
                  <a:srgbClr val="202124"/>
                </a:solidFill>
                <a:highlight>
                  <a:srgbClr val="6D9EEB"/>
                </a:highlight>
              </a:rPr>
              <a:t>celular</a:t>
            </a:r>
            <a:r>
              <a:rPr lang="es" sz="1600">
                <a:solidFill>
                  <a:srgbClr val="202124"/>
                </a:solidFill>
                <a:highlight>
                  <a:srgbClr val="6D9EEB"/>
                </a:highlight>
              </a:rPr>
              <a:t>. ... En el </a:t>
            </a:r>
            <a:r>
              <a:rPr b="1" lang="es" sz="1600">
                <a:solidFill>
                  <a:srgbClr val="202124"/>
                </a:solidFill>
                <a:highlight>
                  <a:srgbClr val="6D9EEB"/>
                </a:highlight>
              </a:rPr>
              <a:t>núcleo</a:t>
            </a:r>
            <a:r>
              <a:rPr lang="es" sz="1600">
                <a:solidFill>
                  <a:srgbClr val="202124"/>
                </a:solidFill>
                <a:highlight>
                  <a:srgbClr val="6D9EEB"/>
                </a:highlight>
              </a:rPr>
              <a:t> se guardan los genes en forma de cromosomas (durante la mitosis) o cromatina (durante la interfase) Organiza los genes en cromosomas lo que permite la división </a:t>
            </a:r>
            <a:r>
              <a:rPr b="1" lang="es" sz="1600">
                <a:solidFill>
                  <a:srgbClr val="202124"/>
                </a:solidFill>
                <a:highlight>
                  <a:srgbClr val="6D9EEB"/>
                </a:highlight>
              </a:rPr>
              <a:t>celular</a:t>
            </a:r>
            <a:r>
              <a:rPr lang="es" sz="1600">
                <a:solidFill>
                  <a:srgbClr val="202124"/>
                </a:solidFill>
                <a:highlight>
                  <a:srgbClr val="6D9EEB"/>
                </a:highlight>
              </a:rPr>
              <a:t>.</a:t>
            </a:r>
            <a:endParaRPr sz="1600">
              <a:solidFill>
                <a:srgbClr val="202124"/>
              </a:solidFill>
              <a:highlight>
                <a:srgbClr val="6D9EEB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202124"/>
                </a:solidFill>
                <a:highlight>
                  <a:srgbClr val="6D9EEB"/>
                </a:highlight>
              </a:rPr>
              <a:t>-</a:t>
            </a:r>
            <a:endParaRPr sz="1600">
              <a:solidFill>
                <a:srgbClr val="202124"/>
              </a:solidFill>
              <a:highlight>
                <a:srgbClr val="6D9EEB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highlight>
                  <a:srgbClr val="6D9EEB"/>
                </a:highlight>
              </a:rPr>
              <a:t>El núcleo es el organelo más importante de una célula eucariota, vegetal y animal porque lleva el ADN dentro de los cromosomas y que se encargan de la transmisión de los caracteres hereditarios de padres a hijos.</a:t>
            </a:r>
            <a:endParaRPr sz="1600">
              <a:solidFill>
                <a:srgbClr val="202124"/>
              </a:solidFill>
              <a:highlight>
                <a:srgbClr val="6D9EEB"/>
              </a:highlight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644475" y="917150"/>
            <a:ext cx="17103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C4587"/>
                </a:solidFill>
                <a:highlight>
                  <a:srgbClr val="6D9EEB"/>
                </a:highlight>
              </a:rPr>
              <a:t>Tobias Cribioli</a:t>
            </a:r>
            <a:endParaRPr>
              <a:solidFill>
                <a:srgbClr val="1C4587"/>
              </a:solidFill>
              <a:highlight>
                <a:srgbClr val="6D9EEB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